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5" r:id="rId4"/>
    <p:sldId id="294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263" r:id="rId33"/>
  </p:sldIdLst>
  <p:sldSz cx="12192000" cy="6858000"/>
  <p:notesSz cx="6797675" cy="9926638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8A37"/>
    <a:srgbClr val="FCE433"/>
    <a:srgbClr val="E48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3" autoAdjust="0"/>
    <p:restoredTop sz="94660"/>
  </p:normalViewPr>
  <p:slideViewPr>
    <p:cSldViewPr snapToGrid="0">
      <p:cViewPr varScale="1">
        <p:scale>
          <a:sx n="71" d="100"/>
          <a:sy n="71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00624-0925-436F-83F2-742D5CC92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2F719FD-8B67-4D8F-B265-AEF163E7D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A2FA19-BBB7-43D3-89BF-E7FC95E3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864052-0421-42CA-B33A-3AA380E5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6248F8-78EA-4BDA-9C8F-57FDF6C04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586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317A6-000A-4FE5-8950-272418B1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56AE3F-3D98-46E9-B302-14B1B7049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C30E4C-34FE-41F9-A09A-3D40438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8DEBBD-28E3-4949-B4B2-C3D26F71B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47146A-B00D-4043-96F3-5F940A25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479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2BE270-2947-4C44-BF0D-9B87C9EEA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CA6676-4E86-4955-BFD0-F76DE9D10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B53AE6-63E8-42D1-9FD6-C7B108122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C97C7D-56F3-4F1C-8961-032223A93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F709CC-A13B-4BC8-96F3-8EF96EB02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846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63731-1A31-4FCE-990D-C21A9A8DC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114EC6B-DF60-4CF5-AC8E-3DADB9F2F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299148-939C-405C-B6B8-02A5D20E1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2FB051-C529-4285-BDC5-BAE9498D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2EB53F-8D23-4285-8DB8-44C877317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BD067E-3E0A-4C4B-9D38-61B4FDE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450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B8B87-364F-4338-A657-02EFA8082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67B8CB-78C1-4679-BB2E-8D241B9C2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F23A17-848B-4D90-BD49-BDE73EB84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EB2E4B8-651F-416F-856A-DB4A0BAD5D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46EA2A0-A630-4E92-8687-C574EFAA0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FF714E-5D7C-4677-8853-7C6327820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1C1D717-C29B-4DFD-8BE4-A6E21B3E6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4B5550-1569-4B3B-A00C-6C372C8E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524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D761B-574A-40DC-B1BC-669D33DA3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4B756F-5EA5-49E5-948D-3E24C57EA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98D89F3-56CF-445F-B7FD-CAB07BF0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12A64C-4D77-48F2-9D6E-1BF995F0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4950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4A0FF3-BE13-41F0-95DC-42E374A08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506D11-7F32-41B4-A787-D8B19008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9F4529-AA3E-4B90-A197-3DE59398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509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7211C0-3DD1-4567-BC81-05F92B524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211A01-DED1-44E8-B302-D0C3AFEB1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BA15B8-B4D9-4036-A987-79620C7E4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1423C4-964D-435B-B600-B56C4D07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3950FC-77C5-4383-8057-F04CE8A1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7F0ADF-E204-4E06-A729-998522C9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660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6C4BE-677C-43DC-AD1A-1EAC4387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6A009B-3383-430A-A84C-E72B1A9B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1B7764-D0B6-414E-B9FD-8F531C711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3286E8-60BE-4AB1-824B-210444B1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61B1EC-DFB1-4AA0-9ADC-242701179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8F7595-7D06-438B-AF37-7AA13E1C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468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8954D0-815B-4145-BE48-A325E34E7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7A2BC39-514A-4E03-90CC-1CC3C1B4B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64425C-AF8E-45B4-9BF6-67A26EAB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55DC50-B7D4-4DBC-B97A-DE39A76AA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C0C833-5DDD-4157-AD95-D297E543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219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7FA9AF-457F-43B9-9E90-E5FF23E95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3F46F3-B3EC-40CB-A735-3727A4DC8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F834B0-14D0-4313-9FEB-AC8708C67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873332-7C0F-4F67-9CB0-330EFC422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2E825E-BB99-48AB-8DE2-D4051498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578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B2E791C-C663-41BF-A92E-71C7C6A2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E02CD-1AD3-4E48-8FB0-D260373F8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EA09E7-A228-4519-A337-C8F17301A0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F54A1-4D19-4B2B-8FE2-1574CA64B873}" type="datetimeFigureOut">
              <a:rPr lang="es-CO" smtClean="0"/>
              <a:t>28/12/2024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75B3E3-1B58-4670-84AA-5D35E64641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B24A4E-148C-4E83-8B7D-57EE68FEB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3965A-0955-4073-937E-E27516D013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401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81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8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.png"/><Relationship Id="rId5" Type="http://schemas.microsoft.com/office/2007/relationships/media" Target="../media/media3.mp4"/><Relationship Id="rId15" Type="http://schemas.openxmlformats.org/officeDocument/2006/relationships/image" Target="../media/image83.png"/><Relationship Id="rId10" Type="http://schemas.openxmlformats.org/officeDocument/2006/relationships/image" Target="../media/image3.png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8B2321A-37D0-4DB1-8DFD-D21A398380BE}"/>
              </a:ext>
            </a:extLst>
          </p:cNvPr>
          <p:cNvSpPr/>
          <p:nvPr/>
        </p:nvSpPr>
        <p:spPr>
          <a:xfrm>
            <a:off x="2433263" y="1934059"/>
            <a:ext cx="7325474" cy="462510"/>
          </a:xfrm>
          <a:prstGeom prst="rect">
            <a:avLst/>
          </a:prstGeom>
          <a:solidFill>
            <a:srgbClr val="FCE4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6C329D-7F61-4B26-A9A6-F121B4EEEAC3}"/>
              </a:ext>
            </a:extLst>
          </p:cNvPr>
          <p:cNvSpPr txBox="1"/>
          <p:nvPr/>
        </p:nvSpPr>
        <p:spPr>
          <a:xfrm>
            <a:off x="2433263" y="1842148"/>
            <a:ext cx="7828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rgbClr val="0F8A37"/>
                </a:solidFill>
                <a:latin typeface="Gotham Light" pitchFamily="50" charset="0"/>
              </a:rPr>
              <a:t>EMSPUROVIRA E.S.P.</a:t>
            </a:r>
            <a:endParaRPr lang="es-CO" sz="3600" dirty="0">
              <a:solidFill>
                <a:srgbClr val="0F8A37"/>
              </a:solidFill>
              <a:latin typeface="Gotham Light" pitchFamily="50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74EAF03-5B4E-4656-B5C8-0950555A78F6}"/>
              </a:ext>
            </a:extLst>
          </p:cNvPr>
          <p:cNvSpPr txBox="1"/>
          <p:nvPr/>
        </p:nvSpPr>
        <p:spPr>
          <a:xfrm>
            <a:off x="1780853" y="945756"/>
            <a:ext cx="8215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otham Light" pitchFamily="50" charset="0"/>
              </a:rPr>
              <a:t>RENDICION DE CUENTAS </a:t>
            </a:r>
            <a:endParaRPr lang="es-CO" sz="4000" b="1" dirty="0">
              <a:solidFill>
                <a:schemeClr val="bg1"/>
              </a:solidFill>
              <a:latin typeface="Gotham Light" pitchFamily="50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6F07CF-5061-4676-9D81-E89257BF11F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754" y="5459506"/>
            <a:ext cx="2026024" cy="12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23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79BC89D-BF5A-453C-94F6-F585AF13AFFA}"/>
              </a:ext>
            </a:extLst>
          </p:cNvPr>
          <p:cNvSpPr txBox="1"/>
          <p:nvPr/>
        </p:nvSpPr>
        <p:spPr>
          <a:xfrm>
            <a:off x="2983922" y="285170"/>
            <a:ext cx="6224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SUSCRIPTORES Y RECAUDACIÒN VIGENCIA 2024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AEEC0FA2-A814-4827-B468-69D8FBCFA1C8}"/>
              </a:ext>
            </a:extLst>
          </p:cNvPr>
          <p:cNvSpPr/>
          <p:nvPr/>
        </p:nvSpPr>
        <p:spPr>
          <a:xfrm>
            <a:off x="-1629" y="793002"/>
            <a:ext cx="1587884" cy="325567"/>
          </a:xfrm>
          <a:prstGeom prst="rect">
            <a:avLst/>
          </a:prstGeom>
          <a:solidFill>
            <a:srgbClr val="E3C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5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483F5E8-1EF2-4291-B2DA-96F3E3B1986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9489637A-CC95-45DE-8ADD-EDB2DD23C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733681"/>
              </p:ext>
            </p:extLst>
          </p:nvPr>
        </p:nvGraphicFramePr>
        <p:xfrm>
          <a:off x="888336" y="1554276"/>
          <a:ext cx="6018663" cy="374944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535782">
                  <a:extLst>
                    <a:ext uri="{9D8B030D-6E8A-4147-A177-3AD203B41FA5}">
                      <a16:colId xmlns:a16="http://schemas.microsoft.com/office/drawing/2014/main" val="765175084"/>
                    </a:ext>
                  </a:extLst>
                </a:gridCol>
                <a:gridCol w="3482881">
                  <a:extLst>
                    <a:ext uri="{9D8B030D-6E8A-4147-A177-3AD203B41FA5}">
                      <a16:colId xmlns:a16="http://schemas.microsoft.com/office/drawing/2014/main" val="3299819742"/>
                    </a:ext>
                  </a:extLst>
                </a:gridCol>
              </a:tblGrid>
              <a:tr h="288419"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RECAUDO MENSUAL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MENSUAL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0087961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60.453.259,23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1369664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FEBRERO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55.235.875,24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797380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 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57.125.986,12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1706856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60.145.879,23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5861506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 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56.359.852,23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9458439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52.658.459,14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0359956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54.521.698,45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024426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51.897.175,00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242257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SEPTEIMBRE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60.443.494,83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2953419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59.184.208,64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23473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NOVIEMBRE</a:t>
                      </a:r>
                      <a:endParaRPr lang="es-CO" sz="16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$                     52.865.791,04 </a:t>
                      </a:r>
                      <a:endParaRPr lang="es-CO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6268142"/>
                  </a:ext>
                </a:extLst>
              </a:tr>
              <a:tr h="288419">
                <a:tc>
                  <a:txBody>
                    <a:bodyPr/>
                    <a:lstStyle/>
                    <a:p>
                      <a:pPr algn="l" fontAlgn="b"/>
                      <a:r>
                        <a:rPr lang="es-CO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                   620.891.679,15 </a:t>
                      </a:r>
                      <a:endParaRPr lang="es-CO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2303784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EB4DE2B3-4A1D-4DB9-995A-3FB1B9418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18092"/>
              </p:ext>
            </p:extLst>
          </p:nvPr>
        </p:nvGraphicFramePr>
        <p:xfrm>
          <a:off x="7329037" y="1911205"/>
          <a:ext cx="3670657" cy="287896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667481">
                  <a:extLst>
                    <a:ext uri="{9D8B030D-6E8A-4147-A177-3AD203B41FA5}">
                      <a16:colId xmlns:a16="http://schemas.microsoft.com/office/drawing/2014/main" val="2105626220"/>
                    </a:ext>
                  </a:extLst>
                </a:gridCol>
                <a:gridCol w="2003176">
                  <a:extLst>
                    <a:ext uri="{9D8B030D-6E8A-4147-A177-3AD203B41FA5}">
                      <a16:colId xmlns:a16="http://schemas.microsoft.com/office/drawing/2014/main" val="41474115"/>
                    </a:ext>
                  </a:extLst>
                </a:gridCol>
              </a:tblGrid>
              <a:tr h="411281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ESTRATO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SUSCRIPTORES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9528820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ESTRATO 1                                                                       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2.972</a:t>
                      </a:r>
                      <a:endParaRPr lang="es-CO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8072073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ESTRATO 2                                                                       </a:t>
                      </a:r>
                      <a:endParaRPr lang="es-CO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742</a:t>
                      </a:r>
                      <a:endParaRPr lang="es-CO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8797206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ESTRATO 3                                                                       </a:t>
                      </a:r>
                      <a:endParaRPr lang="es-CO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  <a:endParaRPr lang="es-CO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1746251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COMERCIAL                                                                       </a:t>
                      </a:r>
                      <a:endParaRPr lang="es-CO" sz="18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s-CO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2802540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OFICIAL                                                                         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  <a:endParaRPr lang="es-CO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199390"/>
                  </a:ext>
                </a:extLst>
              </a:tr>
              <a:tr h="411281">
                <a:tc>
                  <a:txBody>
                    <a:bodyPr/>
                    <a:lstStyle/>
                    <a:p>
                      <a:pPr algn="l" fontAlgn="b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O" sz="1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4.104</a:t>
                      </a:r>
                      <a:endParaRPr lang="es-CO" sz="1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344999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875E387C-B941-48E4-B63A-344D9DE4850E}"/>
              </a:ext>
            </a:extLst>
          </p:cNvPr>
          <p:cNvSpPr txBox="1"/>
          <p:nvPr/>
        </p:nvSpPr>
        <p:spPr>
          <a:xfrm>
            <a:off x="4471113" y="5544763"/>
            <a:ext cx="5443181" cy="36933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CO" sz="18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PROMEDIO MENSUAL</a:t>
            </a:r>
            <a:r>
              <a:rPr lang="es-CO" b="1" dirty="0"/>
              <a:t> </a:t>
            </a:r>
            <a:r>
              <a:rPr lang="es-CO" sz="18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        $ 56.444.698,10 </a:t>
            </a:r>
            <a:endParaRPr lang="es-CO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0A65DED-6ABB-4880-9970-1E4A79F2C239}"/>
              </a:ext>
            </a:extLst>
          </p:cNvPr>
          <p:cNvSpPr/>
          <p:nvPr/>
        </p:nvSpPr>
        <p:spPr>
          <a:xfrm>
            <a:off x="888336" y="5015753"/>
            <a:ext cx="6018663" cy="28797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2CB5A33-FEC9-4C10-895F-B447571A8390}"/>
              </a:ext>
            </a:extLst>
          </p:cNvPr>
          <p:cNvSpPr/>
          <p:nvPr/>
        </p:nvSpPr>
        <p:spPr>
          <a:xfrm>
            <a:off x="7329037" y="4370294"/>
            <a:ext cx="3670657" cy="41987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473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79BC89D-BF5A-453C-94F6-F585AF13AFFA}"/>
              </a:ext>
            </a:extLst>
          </p:cNvPr>
          <p:cNvSpPr txBox="1"/>
          <p:nvPr/>
        </p:nvSpPr>
        <p:spPr>
          <a:xfrm>
            <a:off x="3224390" y="195239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MODERNIZACIÒN, REPOSICIÒN E INSTALACIÒN DE ALUMBRADO PUBLICO PARA EL MUNICIPIO DE ROVIRA TOLIMA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AEEC0FA2-A814-4827-B468-69D8FBCFA1C8}"/>
              </a:ext>
            </a:extLst>
          </p:cNvPr>
          <p:cNvSpPr/>
          <p:nvPr/>
        </p:nvSpPr>
        <p:spPr>
          <a:xfrm>
            <a:off x="-1629" y="793002"/>
            <a:ext cx="1587884" cy="325567"/>
          </a:xfrm>
          <a:prstGeom prst="rect">
            <a:avLst/>
          </a:prstGeom>
          <a:solidFill>
            <a:srgbClr val="E3C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795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483F5E8-1EF2-4291-B2DA-96F3E3B1986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B44D300-460E-4C61-B198-EE581F1EE956}"/>
              </a:ext>
            </a:extLst>
          </p:cNvPr>
          <p:cNvSpPr txBox="1"/>
          <p:nvPr/>
        </p:nvSpPr>
        <p:spPr>
          <a:xfrm>
            <a:off x="413497" y="2353788"/>
            <a:ext cx="401058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buNone/>
            </a:pPr>
            <a:r>
              <a:rPr lang="es-ES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REDES DE ALUMBRADO PÚBLICO AMPLIADAS: </a:t>
            </a:r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Se realizó la instalación de 83 puntos de alumbrado público con el fin de modernizar y optimizar el consumo de energía y garantizar a la comunidad Rovirense iluminación de calidad repercutiendo de manera positiva en la disminución de comisión de delitos.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B133C70-542C-4815-89A5-C7E47D45DC57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" r="5254"/>
          <a:stretch/>
        </p:blipFill>
        <p:spPr bwMode="auto">
          <a:xfrm>
            <a:off x="4971731" y="2025681"/>
            <a:ext cx="2248535" cy="3518535"/>
          </a:xfrm>
          <a:prstGeom prst="rect">
            <a:avLst/>
          </a:prstGeom>
          <a:ln w="28575" cap="flat" cmpd="sng" algn="ctr">
            <a:solidFill>
              <a:srgbClr val="5B9BD5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12FFDB5-F9F0-4271-84D2-1A57E366052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9" r="2712"/>
          <a:stretch/>
        </p:blipFill>
        <p:spPr bwMode="auto">
          <a:xfrm>
            <a:off x="7439751" y="2042191"/>
            <a:ext cx="2194560" cy="3502025"/>
          </a:xfrm>
          <a:prstGeom prst="rect">
            <a:avLst/>
          </a:prstGeom>
          <a:ln w="28575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EF95398-5BBE-4417-8EF3-9B9A0C47E67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796" y="2042826"/>
            <a:ext cx="2151380" cy="350139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0003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195239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MODERNIZACIÒN, REPOSICIÒN E INSTALACIÒN DE ALUMBRADO PÙBLICO PARA EL MUNICIPIO DE ROVIRA TOLIMA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0C7A0D6-9F90-420C-8E96-53FE41071BCD}"/>
              </a:ext>
            </a:extLst>
          </p:cNvPr>
          <p:cNvSpPr txBox="1"/>
          <p:nvPr/>
        </p:nvSpPr>
        <p:spPr>
          <a:xfrm>
            <a:off x="574862" y="2526790"/>
            <a:ext cx="4319867" cy="2382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just">
              <a:lnSpc>
                <a:spcPct val="170000"/>
              </a:lnSpc>
              <a:buNone/>
            </a:pPr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Con esta importante acción se benefician apropiadamente 15.600 habitantes del Municipio principalmente de la zona urbana. 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  <a:p>
            <a:pPr marL="45720" indent="0">
              <a:lnSpc>
                <a:spcPct val="170000"/>
              </a:lnSpc>
              <a:buNone/>
            </a:pPr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</a:rPr>
              <a:t>Sectores en que se realizó esta acción: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1FF969D9-33E7-41E0-842E-D44749432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946851"/>
              </p:ext>
            </p:extLst>
          </p:nvPr>
        </p:nvGraphicFramePr>
        <p:xfrm>
          <a:off x="5266442" y="1434646"/>
          <a:ext cx="4653333" cy="513360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999020">
                  <a:extLst>
                    <a:ext uri="{9D8B030D-6E8A-4147-A177-3AD203B41FA5}">
                      <a16:colId xmlns:a16="http://schemas.microsoft.com/office/drawing/2014/main" val="1795772722"/>
                    </a:ext>
                  </a:extLst>
                </a:gridCol>
                <a:gridCol w="1654313">
                  <a:extLst>
                    <a:ext uri="{9D8B030D-6E8A-4147-A177-3AD203B41FA5}">
                      <a16:colId xmlns:a16="http://schemas.microsoft.com/office/drawing/2014/main" val="409948971"/>
                    </a:ext>
                  </a:extLst>
                </a:gridCol>
              </a:tblGrid>
              <a:tr h="155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BARRIOS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OBSERVACION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06471888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MIRAFLORES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97752338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ENRIQUE HOMEZ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23587018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ANTENA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12924316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ENTRADA FINCA COLOMBIA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30315416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4 # 11-06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4863710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CALLE 11 # 1-15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38940097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BARRIO CENTRO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78889014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CENTENARIO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39386607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5 # 7-63 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74104386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ROVI-MUJER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1030389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MARCO FIDEL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35994329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PLANTA DE TRATAMIENTO PTAP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71898807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CEIBA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903444421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CALLE 7 # 0-50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5286133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BARRIO BRISAS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77882641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BARRIO LOMITAS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48540604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DIAGONAL FINCA VERGEL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45709388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PUENTE A LA ENTRADA ROVIRA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88538884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PUENTE LUISA FINCA VARGEL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74726709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PUENTE DE GUACO DIAGONAL FIUNCA VERGEL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30525195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EFRAIN SANTAMARIA </a:t>
                      </a:r>
                      <a:endParaRPr lang="es-CO" sz="12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04764399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HOSPITAL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6214117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 SANTANDER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050948203"/>
                  </a:ext>
                </a:extLst>
              </a:tr>
              <a:tr h="152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1 ENTRE 4 Y 5 DIAGONAL CASA FRANCY 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83358554"/>
                  </a:ext>
                </a:extLst>
              </a:tr>
              <a:tr h="203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TOTAL, LAMPARAS INSTALADAS</a:t>
                      </a:r>
                      <a:endParaRPr lang="es-CO" sz="12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s-CO" sz="1200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s-CO" sz="1200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83530153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6BD66F0-692E-4558-B82F-FBA928D45199}"/>
              </a:ext>
            </a:extLst>
          </p:cNvPr>
          <p:cNvSpPr/>
          <p:nvPr/>
        </p:nvSpPr>
        <p:spPr>
          <a:xfrm>
            <a:off x="5266442" y="6347012"/>
            <a:ext cx="4653333" cy="22124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316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195239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MODERNIZACIÒN, REPOSICIÒN E INSTALACIÒN DE ALUMBRADO PÙBLICO PARA EL MUNICIPIO DE ROVIRA TOLIMA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C0F6952-7BCA-4EB9-8073-1EF19F5B310A}"/>
              </a:ext>
            </a:extLst>
          </p:cNvPr>
          <p:cNvSpPr txBox="1"/>
          <p:nvPr/>
        </p:nvSpPr>
        <p:spPr>
          <a:xfrm>
            <a:off x="614298" y="2738400"/>
            <a:ext cx="2988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 </a:t>
            </a:r>
            <a:endParaRPr lang="es-CO" kern="50" dirty="0">
              <a:effectLst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just"/>
            <a:r>
              <a:rPr lang="es-CO" kern="50" dirty="0">
                <a:effectLst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Otros sectores en los que se hizo ampliación y reposición de Alumbrado: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4F2CE62-FD8B-4BDE-A382-09E6BECFB4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660360"/>
              </p:ext>
            </p:extLst>
          </p:nvPr>
        </p:nvGraphicFramePr>
        <p:xfrm>
          <a:off x="4307928" y="1535020"/>
          <a:ext cx="6238335" cy="42672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755992">
                  <a:extLst>
                    <a:ext uri="{9D8B030D-6E8A-4147-A177-3AD203B41FA5}">
                      <a16:colId xmlns:a16="http://schemas.microsoft.com/office/drawing/2014/main" val="1676526944"/>
                    </a:ext>
                  </a:extLst>
                </a:gridCol>
                <a:gridCol w="2027146">
                  <a:extLst>
                    <a:ext uri="{9D8B030D-6E8A-4147-A177-3AD203B41FA5}">
                      <a16:colId xmlns:a16="http://schemas.microsoft.com/office/drawing/2014/main" val="3976659959"/>
                    </a:ext>
                  </a:extLst>
                </a:gridCol>
                <a:gridCol w="1455197">
                  <a:extLst>
                    <a:ext uri="{9D8B030D-6E8A-4147-A177-3AD203B41FA5}">
                      <a16:colId xmlns:a16="http://schemas.microsoft.com/office/drawing/2014/main" val="883331785"/>
                    </a:ext>
                  </a:extLst>
                </a:gridCol>
              </a:tblGrid>
              <a:tr h="637676"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DIRECCIÒN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 LAMPARAS INSTALADAS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989352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7 # 6-46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Santander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877442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Cra 2 entre calle 1 al fondo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Brisas del Luisa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2899168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Nuevo Horizonte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Nuevo Horizonte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313404"/>
                  </a:ext>
                </a:extLst>
              </a:tr>
              <a:tr h="850235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Vereda los Andes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rural vereda Los Andes sector la bella (2 en la cancha y 2 en el caserío)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7108616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6 con entre calle 3 y 2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Efraín Santa María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1092545"/>
                  </a:ext>
                </a:extLst>
              </a:tr>
              <a:tr h="425117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Polideportivo – casa de la justicia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Centenario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249430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Manzana D casa 6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Rovimujer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479198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Lomitas parte Alta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Lomitas parte alta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2878776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Obrero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Obrero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5081505"/>
                  </a:ext>
                </a:extLst>
              </a:tr>
              <a:tr h="212559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 6 # 5-54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Centro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2056132"/>
                  </a:ext>
                </a:extLst>
              </a:tr>
              <a:tr h="425117">
                <a:tc>
                  <a:txBody>
                    <a:bodyPr/>
                    <a:lstStyle/>
                    <a:p>
                      <a:pPr algn="just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 cuadras más arriba del Palo la ceiba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Ceiba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5139542"/>
                  </a:ext>
                </a:extLst>
              </a:tr>
              <a:tr h="212559">
                <a:tc gridSpan="2">
                  <a:txBody>
                    <a:bodyPr/>
                    <a:lstStyle/>
                    <a:p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6349402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584BC0B3-61EC-4530-8C59-4FFB3179A076}"/>
              </a:ext>
            </a:extLst>
          </p:cNvPr>
          <p:cNvSpPr/>
          <p:nvPr/>
        </p:nvSpPr>
        <p:spPr>
          <a:xfrm>
            <a:off x="4307928" y="5580529"/>
            <a:ext cx="6238335" cy="22169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167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195239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MODERNIZACIÒN, REPOSICIÒN E INSTALACIÒN DE ALUMBRADO PÙBLICO PARA EL MUNICIPIO DE ROVIRA TOLIMA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1B48B95B-FDD1-496C-9350-1E5D3B9392FD}"/>
              </a:ext>
            </a:extLst>
          </p:cNvPr>
          <p:cNvSpPr txBox="1">
            <a:spLocks/>
          </p:cNvSpPr>
          <p:nvPr/>
        </p:nvSpPr>
        <p:spPr>
          <a:xfrm>
            <a:off x="499036" y="1879527"/>
            <a:ext cx="4863152" cy="3730957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1800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REDES DE ALUMBRADO PÚBLICO CON MANTENIMIENTO.</a:t>
            </a:r>
            <a:endParaRPr lang="es-CO" sz="1800" kern="50" dirty="0">
              <a:latin typeface="Liberation Serif"/>
              <a:ea typeface="DejaVu Sans"/>
              <a:cs typeface="Times New Roman" panose="02020603050405020304" pitchFamily="18" charset="0"/>
            </a:endParaRPr>
          </a:p>
          <a:p>
            <a:pPr marL="45720" indent="0" algn="just">
              <a:buFont typeface="Arial" panose="020B0604020202020204" pitchFamily="34" charset="0"/>
              <a:buNone/>
            </a:pPr>
            <a:r>
              <a:rPr lang="es-CO" sz="1800" kern="50" dirty="0"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Se realizó el mantenimiento de 35 puntos de alumbrado público con el fin de optimizar el consumo de energía, mejorar la iluminación y contribuir a la disminución significativa de comisión de delitos.</a:t>
            </a:r>
          </a:p>
          <a:p>
            <a:pPr marL="45720" indent="0" algn="just">
              <a:buFont typeface="Arial" panose="020B0604020202020204" pitchFamily="34" charset="0"/>
              <a:buNone/>
            </a:pPr>
            <a:r>
              <a:rPr lang="es-CO" sz="1800" kern="50" dirty="0"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Se realizó principalmente el adecuado mantenimiento del Alumbrado del Parque Bolívar, parque principal de nuestro Municipio, escenario importante en donde la comunidad Rovirense se reúne y disfruta de un espacio de esparcimiento familiar y muchas otras actividades. </a:t>
            </a:r>
            <a:endParaRPr lang="es-CO" sz="1800" kern="50" dirty="0">
              <a:latin typeface="Liberation Serif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7E45ED1-FDB1-4618-9662-CA0F145EA9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259" y="1961735"/>
            <a:ext cx="1817370" cy="312801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F09B960-6585-4479-B05C-AC4FBA8A40F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776" y="1961735"/>
            <a:ext cx="1855470" cy="312801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2522306-AF36-46DC-A32F-9416AD32328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829" y="1961735"/>
            <a:ext cx="1831340" cy="314325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9731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195239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MODERNIZACIÒN, REPOSICIÒN E INSTALACIÒN DE ALUMBRADO PÙBLICO PARA EL MUNICIPIO DE ROVIRA TOLIMA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746DB21-2748-464F-AC0D-D001F452B591}"/>
              </a:ext>
            </a:extLst>
          </p:cNvPr>
          <p:cNvSpPr txBox="1"/>
          <p:nvPr/>
        </p:nvSpPr>
        <p:spPr>
          <a:xfrm>
            <a:off x="467286" y="2483356"/>
            <a:ext cx="4871197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CO" sz="1800" dirty="0">
                <a:latin typeface="Arial" panose="020B0604020202020204" pitchFamily="34" charset="0"/>
                <a:cs typeface="Arial" panose="020B0604020202020204" pitchFamily="34" charset="0"/>
              </a:rPr>
              <a:t>La Empresa de Servicios Públicos Domiciliarios de Rovira “EMSPUROVIRA E.S.P.” realizó la contratación del Alumbrado Navideño en el parque Bolivar, Parque Principal del Municipio. </a:t>
            </a:r>
          </a:p>
        </p:txBody>
      </p:sp>
      <p:grpSp>
        <p:nvGrpSpPr>
          <p:cNvPr id="15" name="Group 24">
            <a:extLst>
              <a:ext uri="{FF2B5EF4-FFF2-40B4-BE49-F238E27FC236}">
                <a16:creationId xmlns:a16="http://schemas.microsoft.com/office/drawing/2014/main" id="{F38407DB-18F2-4E9B-97F6-0CF667E819CF}"/>
              </a:ext>
            </a:extLst>
          </p:cNvPr>
          <p:cNvGrpSpPr>
            <a:grpSpLocks/>
          </p:cNvGrpSpPr>
          <p:nvPr/>
        </p:nvGrpSpPr>
        <p:grpSpPr>
          <a:xfrm>
            <a:off x="5834836" y="1854658"/>
            <a:ext cx="2587199" cy="3900682"/>
            <a:chOff x="1588667" y="65023"/>
            <a:chExt cx="4904353" cy="6842634"/>
          </a:xfrm>
        </p:grpSpPr>
        <p:pic>
          <p:nvPicPr>
            <p:cNvPr id="16" name="Image 27">
              <a:extLst>
                <a:ext uri="{FF2B5EF4-FFF2-40B4-BE49-F238E27FC236}">
                  <a16:creationId xmlns:a16="http://schemas.microsoft.com/office/drawing/2014/main" id="{D4BE0C76-C142-4364-91CE-629D0DDAEC0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5464" y="65023"/>
              <a:ext cx="4887556" cy="3436619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pic>
          <p:nvPicPr>
            <p:cNvPr id="17" name="Image 30">
              <a:extLst>
                <a:ext uri="{FF2B5EF4-FFF2-40B4-BE49-F238E27FC236}">
                  <a16:creationId xmlns:a16="http://schemas.microsoft.com/office/drawing/2014/main" id="{D494CB22-006D-41BF-9238-82A129254B1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8667" y="3564381"/>
              <a:ext cx="4904353" cy="3343276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</p:grpSp>
      <p:grpSp>
        <p:nvGrpSpPr>
          <p:cNvPr id="18" name="Group 160">
            <a:extLst>
              <a:ext uri="{FF2B5EF4-FFF2-40B4-BE49-F238E27FC236}">
                <a16:creationId xmlns:a16="http://schemas.microsoft.com/office/drawing/2014/main" id="{59B5E88B-C760-462D-8D03-FAB6E7CA5B16}"/>
              </a:ext>
            </a:extLst>
          </p:cNvPr>
          <p:cNvGrpSpPr>
            <a:grpSpLocks/>
          </p:cNvGrpSpPr>
          <p:nvPr/>
        </p:nvGrpSpPr>
        <p:grpSpPr>
          <a:xfrm>
            <a:off x="8918388" y="1854658"/>
            <a:ext cx="2587199" cy="3853781"/>
            <a:chOff x="1520972" y="64261"/>
            <a:chExt cx="4884423" cy="7223366"/>
          </a:xfrm>
        </p:grpSpPr>
        <p:pic>
          <p:nvPicPr>
            <p:cNvPr id="19" name="Image 163">
              <a:extLst>
                <a:ext uri="{FF2B5EF4-FFF2-40B4-BE49-F238E27FC236}">
                  <a16:creationId xmlns:a16="http://schemas.microsoft.com/office/drawing/2014/main" id="{A4CF42DB-B4EB-4BEB-8A3E-2048858F187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0972" y="64261"/>
              <a:ext cx="4884423" cy="3584078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pic>
          <p:nvPicPr>
            <p:cNvPr id="20" name="Image 166">
              <a:extLst>
                <a:ext uri="{FF2B5EF4-FFF2-40B4-BE49-F238E27FC236}">
                  <a16:creationId xmlns:a16="http://schemas.microsoft.com/office/drawing/2014/main" id="{06A2F238-17A9-4106-BEFC-9139B393342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20972" y="3648339"/>
              <a:ext cx="4884421" cy="3639288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7822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383498"/>
            <a:ext cx="5743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GESTIÒN TECNICA Y OPERATIVA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2215B9E-A840-4946-8C18-74F6F2A7A0D9}"/>
              </a:ext>
            </a:extLst>
          </p:cNvPr>
          <p:cNvSpPr txBox="1"/>
          <p:nvPr/>
        </p:nvSpPr>
        <p:spPr>
          <a:xfrm>
            <a:off x="655544" y="1956138"/>
            <a:ext cx="38492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PARTICIPACIÒN JORNADAS DE LIMPIEZA Y MANTENIMIENTO VIA ROVIRA – IBAGUE.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 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  <a:p>
            <a:pPr algn="just"/>
            <a:r>
              <a:rPr lang="es-CO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Empresa de Servicios Públicos Domiciliarios de Rovira EMSPUROVIRA apoyó activamente las diferentes jornadas de embellecimiento de nuestra vía, la entrada de nuestro encanto de Manantiales. 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726C4C7-8A10-4AC1-B300-0CE3165E35C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48" y="2034513"/>
            <a:ext cx="2187717" cy="2788974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7348A9F-4D41-4522-9051-CABCF8133C0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794" y="2050644"/>
            <a:ext cx="1885709" cy="2756711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C568B68-7197-401D-9490-D7486F6D73A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732" y="2018381"/>
            <a:ext cx="2026023" cy="2756711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697574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383498"/>
            <a:ext cx="5743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GESTIÒN TECNICA Y OPERATIVA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CD346FA-C8AA-41E4-97DF-089D80FFF5E1}"/>
              </a:ext>
            </a:extLst>
          </p:cNvPr>
          <p:cNvSpPr txBox="1"/>
          <p:nvPr/>
        </p:nvSpPr>
        <p:spPr>
          <a:xfrm>
            <a:off x="523164" y="2563594"/>
            <a:ext cx="40943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Dentro de las actividades adelantadas por </a:t>
            </a:r>
            <a:r>
              <a:rPr lang="es-CO" b="1" kern="50" dirty="0"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“EMSPUROVIRA </a:t>
            </a:r>
            <a:r>
              <a:rPr lang="es-CO" sz="1800" b="1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E.S.P.” </a:t>
            </a:r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para contrarrestar los efectos del </a:t>
            </a:r>
            <a:r>
              <a:rPr lang="es-CO" kern="50" dirty="0"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fenómeno </a:t>
            </a:r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de la niña, se realizaron trabajos de limpieza en la vía Ibagué - Rovira, sector de Martínez donde se presentaba alto riesgo en la vía.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1549DE9-26BA-4BDE-A585-09A468FD0D7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137" y="1707484"/>
            <a:ext cx="3476789" cy="230832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B842A56-7852-470B-97A8-E3BEBC8A48E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926" y="3034660"/>
            <a:ext cx="3347092" cy="230832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579561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383498"/>
            <a:ext cx="5743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GESTIÒN TECNICA Y OPERATIVA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BB6065D-3227-4642-9FC0-9D1241F31A9B}"/>
              </a:ext>
            </a:extLst>
          </p:cNvPr>
          <p:cNvSpPr txBox="1"/>
          <p:nvPr/>
        </p:nvSpPr>
        <p:spPr>
          <a:xfrm>
            <a:off x="870697" y="2231009"/>
            <a:ext cx="419884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s-ES" sz="18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LIMPIEZA Y MANTENIMIENTO DE LOS ESCENARIOS DEPORTIVOS.</a:t>
            </a:r>
            <a:endParaRPr lang="es-CO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/>
            <a:r>
              <a:rPr lang="es-CO" sz="1800" b="1" i="1" kern="50" dirty="0">
                <a:effectLst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 </a:t>
            </a:r>
            <a:endParaRPr lang="es-CO" sz="1800" kern="50" dirty="0">
              <a:effectLst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just"/>
            <a:r>
              <a:rPr lang="es-ES" sz="1800" kern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s-CO" sz="1800" kern="50" dirty="0">
              <a:effectLst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just"/>
            <a:r>
              <a:rPr lang="es-CO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Empresa de Servicios Públicos Domiciliarios de Rovira “EMSPUROVIRA”, adelantó actividades de limpieza lavado y mantenimiento con su equipo de trabajo de nuestros escenarios deportivos. </a:t>
            </a:r>
            <a:endParaRPr lang="es-CO" sz="1800" kern="50" dirty="0">
              <a:effectLst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1224DC4-3531-4F35-9915-EABABA50D4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78" y="2149846"/>
            <a:ext cx="2135869" cy="313218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C3311DE-4B23-4996-B04E-99167380814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597" y="2149846"/>
            <a:ext cx="2026024" cy="3132182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9BC13B5-B14C-4E85-ABA0-9F8366C5D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371" y="2110487"/>
            <a:ext cx="1910374" cy="3171541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119957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383498"/>
            <a:ext cx="5743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SERVICIO DE ACUEDUCTO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BB6065D-3227-4642-9FC0-9D1241F31A9B}"/>
              </a:ext>
            </a:extLst>
          </p:cNvPr>
          <p:cNvSpPr txBox="1"/>
          <p:nvPr/>
        </p:nvSpPr>
        <p:spPr>
          <a:xfrm>
            <a:off x="870697" y="2231009"/>
            <a:ext cx="4198844" cy="2283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45085" lvl="0" algn="just">
              <a:lnSpc>
                <a:spcPct val="102000"/>
              </a:lnSpc>
              <a:spcAft>
                <a:spcPts val="1995"/>
              </a:spcAft>
            </a:pPr>
            <a:r>
              <a:rPr lang="es-ES" sz="1800" b="1" dirty="0">
                <a:effectLst/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CALIDAD DEL AGUA – IRCA</a:t>
            </a:r>
            <a:r>
              <a:rPr lang="es-CO" sz="1800" kern="50" dirty="0">
                <a:effectLst/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. </a:t>
            </a:r>
            <a:endParaRPr lang="es-CO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45085" lvl="0" algn="just">
              <a:lnSpc>
                <a:spcPct val="102000"/>
              </a:lnSpc>
              <a:spcAft>
                <a:spcPts val="1995"/>
              </a:spcAft>
            </a:pPr>
            <a:r>
              <a:rPr lang="es-CO" sz="1800" kern="50" dirty="0">
                <a:effectLst/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Decretos 1575-2007 y la Resolución 2115-2007</a:t>
            </a:r>
          </a:p>
          <a:p>
            <a:pPr marR="45085" algn="just">
              <a:lnSpc>
                <a:spcPct val="102000"/>
              </a:lnSpc>
              <a:spcAft>
                <a:spcPts val="1995"/>
              </a:spcAft>
            </a:pPr>
            <a:r>
              <a:rPr lang="es-CO" sz="1800" kern="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 emitidos por la Secretaria de Salud Departamental, Índice de Riesgo de la Calidad del Agua (IRCA):</a:t>
            </a:r>
            <a:endParaRPr lang="es-CO" sz="1800" kern="50" dirty="0">
              <a:effectLst/>
              <a:latin typeface="Liberation Serif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E0CD1DF2-60C2-471A-9BC2-5E682AB1D0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363571"/>
              </p:ext>
            </p:extLst>
          </p:nvPr>
        </p:nvGraphicFramePr>
        <p:xfrm>
          <a:off x="5894294" y="1677670"/>
          <a:ext cx="4765040" cy="350266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34465">
                  <a:extLst>
                    <a:ext uri="{9D8B030D-6E8A-4147-A177-3AD203B41FA5}">
                      <a16:colId xmlns:a16="http://schemas.microsoft.com/office/drawing/2014/main" val="1133758649"/>
                    </a:ext>
                  </a:extLst>
                </a:gridCol>
                <a:gridCol w="1350645">
                  <a:extLst>
                    <a:ext uri="{9D8B030D-6E8A-4147-A177-3AD203B41FA5}">
                      <a16:colId xmlns:a16="http://schemas.microsoft.com/office/drawing/2014/main" val="1815089766"/>
                    </a:ext>
                  </a:extLst>
                </a:gridCol>
                <a:gridCol w="1979930">
                  <a:extLst>
                    <a:ext uri="{9D8B030D-6E8A-4147-A177-3AD203B41FA5}">
                      <a16:colId xmlns:a16="http://schemas.microsoft.com/office/drawing/2014/main" val="1371845245"/>
                    </a:ext>
                  </a:extLst>
                </a:gridCol>
              </a:tblGrid>
              <a:tr h="515620">
                <a:tc>
                  <a:txBody>
                    <a:bodyPr/>
                    <a:lstStyle/>
                    <a:p>
                      <a:pPr marL="228600" marR="45085" algn="ctr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MES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 anchor="ctr"/>
                </a:tc>
                <a:tc>
                  <a:txBody>
                    <a:bodyPr/>
                    <a:lstStyle/>
                    <a:p>
                      <a:pPr marL="228600" marR="45085" algn="ctr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NIVEL DE RIESGO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 anchor="ctr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endParaRPr lang="es-CO" sz="1400" kern="50" dirty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marL="228600" marR="45085" algn="ctr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 CALIDAD 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09897017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MAYO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 SIN RIESGO 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 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556492616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JULIO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 SIN RIESGO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889024701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AGOSTO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 SIN RIESGO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214100765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SEPTIEMBRE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 SIN RIESGO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907982060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OCTUBRE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 RIESGO ALTO 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1253902869"/>
                  </a:ext>
                </a:extLst>
              </a:tr>
              <a:tr h="164465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NOVIEMBRE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>
                          <a:solidFill>
                            <a:schemeClr val="tx2"/>
                          </a:solidFill>
                          <a:effectLst/>
                        </a:rPr>
                        <a:t> SIN RIESGO </a:t>
                      </a:r>
                      <a:endParaRPr lang="es-CO" sz="1400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kern="50" dirty="0">
                          <a:solidFill>
                            <a:schemeClr val="tx2"/>
                          </a:solidFill>
                          <a:effectLst/>
                        </a:rPr>
                        <a:t>APTA PARA EL CONSUMO HUMANO</a:t>
                      </a:r>
                      <a:endParaRPr lang="es-CO" sz="1400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465974885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b="1" kern="5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s-CO" sz="1400" b="1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b="1" kern="5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s-CO" sz="1400" b="1" kern="5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b="1" kern="50" dirty="0">
                          <a:solidFill>
                            <a:schemeClr val="tx2"/>
                          </a:solidFill>
                          <a:effectLst/>
                        </a:rPr>
                        <a:t> </a:t>
                      </a:r>
                      <a:endParaRPr lang="es-CO" sz="1400" b="1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extLst>
                  <a:ext uri="{0D108BD9-81ED-4DB2-BD59-A6C34878D82A}">
                    <a16:rowId xmlns:a16="http://schemas.microsoft.com/office/drawing/2014/main" val="237776812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228600" marR="45085" algn="l">
                        <a:spcAft>
                          <a:spcPts val="0"/>
                        </a:spcAft>
                      </a:pPr>
                      <a:r>
                        <a:rPr lang="es-CO" sz="1400" b="1" kern="50" dirty="0">
                          <a:solidFill>
                            <a:schemeClr val="tx2"/>
                          </a:solidFill>
                          <a:effectLst/>
                        </a:rPr>
                        <a:t>PROMEDIO</a:t>
                      </a:r>
                      <a:endParaRPr lang="es-CO" sz="1400" b="1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 gridSpan="2">
                  <a:txBody>
                    <a:bodyPr/>
                    <a:lstStyle/>
                    <a:p>
                      <a:pPr marL="228600" marR="45085" algn="ctr">
                        <a:spcAft>
                          <a:spcPts val="0"/>
                        </a:spcAft>
                      </a:pPr>
                      <a:r>
                        <a:rPr lang="es-CO" sz="1400" b="1" kern="50" dirty="0">
                          <a:solidFill>
                            <a:schemeClr val="tx2"/>
                          </a:solidFill>
                          <a:effectLst/>
                        </a:rPr>
                        <a:t>SIN RIESGO</a:t>
                      </a:r>
                      <a:endParaRPr lang="es-CO" sz="1400" b="1" kern="50" dirty="0">
                        <a:solidFill>
                          <a:schemeClr val="tx2"/>
                        </a:solidFill>
                        <a:effectLst/>
                        <a:latin typeface="Liberation Serif"/>
                        <a:ea typeface="DejaVu Sans"/>
                        <a:cs typeface="Times New Roman" panose="02020603050405020304" pitchFamily="18" charset="0"/>
                      </a:endParaRPr>
                    </a:p>
                  </a:txBody>
                  <a:tcPr marL="0" marR="56515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61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2556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383498"/>
            <a:ext cx="57432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000" kern="50" dirty="0">
                <a:solidFill>
                  <a:schemeClr val="bg1"/>
                </a:solidFill>
                <a:effectLst/>
                <a:latin typeface="Gotham Black" panose="02000604040000020004"/>
                <a:ea typeface="Calibri" panose="020F0502020204030204" pitchFamily="34" charset="0"/>
                <a:cs typeface="Times New Roman" panose="02020603050405020304" pitchFamily="18" charset="0"/>
              </a:rPr>
              <a:t>SERVICIO DE ACUEDUCTO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A6ACBDF-FBAD-4A8D-871B-E6D14D59678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61" y="1747615"/>
            <a:ext cx="2613057" cy="377912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53B60A-CB7F-448C-A4F5-D89A05A499C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88" y="1747615"/>
            <a:ext cx="2401324" cy="377912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99D1F6-72F0-4541-B0DE-A7606AD21FE8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233" y="1794254"/>
            <a:ext cx="2613058" cy="377912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59675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3224390" y="208686"/>
            <a:ext cx="57432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kern="5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ACTIVIDADES REALIZADAS EN LA PRESTACIÓN DEL SERVICIO DE ACUEDUCTO Y ALCANTARILLADO DURANTE LA VIGENCIA 2024.</a:t>
            </a:r>
            <a:endParaRPr lang="es-CO" sz="2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A8877609-08FF-4046-94BE-76DE90376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18985"/>
              </p:ext>
            </p:extLst>
          </p:nvPr>
        </p:nvGraphicFramePr>
        <p:xfrm>
          <a:off x="3359623" y="1431609"/>
          <a:ext cx="5472751" cy="48859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64052">
                  <a:extLst>
                    <a:ext uri="{9D8B030D-6E8A-4147-A177-3AD203B41FA5}">
                      <a16:colId xmlns:a16="http://schemas.microsoft.com/office/drawing/2014/main" val="2843520794"/>
                    </a:ext>
                  </a:extLst>
                </a:gridCol>
                <a:gridCol w="2808699">
                  <a:extLst>
                    <a:ext uri="{9D8B030D-6E8A-4147-A177-3AD203B41FA5}">
                      <a16:colId xmlns:a16="http://schemas.microsoft.com/office/drawing/2014/main" val="3365279910"/>
                    </a:ext>
                  </a:extLst>
                </a:gridCol>
              </a:tblGrid>
              <a:tr h="814316">
                <a:tc gridSpan="2"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ES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PQR RECIBIDAS Y ATENDIDAS POR FALLAS EN LA PRESTACIÓN DEL SERVICIO DE ALCANTARILLADO 2024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9980"/>
                  </a:ext>
                </a:extLst>
              </a:tr>
              <a:tr h="542877"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ES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ES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CANTIDAD 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5236347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8143942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FEBRERO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8132992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848033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ABRIL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6811445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463723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JUNIO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5753819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JULIO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232532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0012776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SEPTIEMBRE 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8432762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OCTUBRE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9269658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NOVIEMBRE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088375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>
                        <a:tabLst>
                          <a:tab pos="2280285" algn="l"/>
                        </a:tabLst>
                      </a:pPr>
                      <a:r>
                        <a:rPr lang="es-ES" sz="1600" b="1" kern="5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DICIEMBRE</a:t>
                      </a:r>
                      <a:endParaRPr lang="es-CO" sz="1600" b="1" kern="5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4733531"/>
                  </a:ext>
                </a:extLst>
              </a:tr>
              <a:tr h="271439"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ES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80285" algn="l"/>
                        </a:tabLst>
                      </a:pPr>
                      <a:r>
                        <a:rPr lang="es-CO" sz="1600" b="1" kern="50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466</a:t>
                      </a:r>
                      <a:endParaRPr lang="es-CO" sz="1600" b="1" kern="50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ea typeface="DejaVu Sans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4122661"/>
                  </a:ext>
                </a:extLst>
              </a:tr>
            </a:tbl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E59EF6A9-F8EE-4867-B01B-723C56DE187E}"/>
              </a:ext>
            </a:extLst>
          </p:cNvPr>
          <p:cNvSpPr/>
          <p:nvPr/>
        </p:nvSpPr>
        <p:spPr>
          <a:xfrm>
            <a:off x="3359622" y="6035120"/>
            <a:ext cx="5472751" cy="25288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3176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DE ALCANTARILLADO SECTOR DIVINO NIÑO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E4870FF-C1F4-4D3C-811A-651FD6EDC81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617" y="1886025"/>
            <a:ext cx="2565893" cy="364573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4C0609B-50C3-49C4-97C3-03B0D424D00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291" y="1886024"/>
            <a:ext cx="2395135" cy="3645733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A8E7F49-05FA-4AC6-ACB7-F0A987A8876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207" y="1886024"/>
            <a:ext cx="2572557" cy="3645733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003881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ALCANTARILLADO BARRIO ANTENA 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968CE1-A92F-4AB1-811F-B0FDCB8F119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257" y="1606543"/>
            <a:ext cx="3299422" cy="425619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E7677E6-AECF-4866-8116-F5749B87E10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606543"/>
            <a:ext cx="3299422" cy="425619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048519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ALCANTARILLADO CALLE 12 ENTRE 5 Y 6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10F5477-09F1-4DF5-8588-1C1F2122B8C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65" y="1670429"/>
            <a:ext cx="2631606" cy="373528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BD0F537-FDE4-4EC2-8C9E-429C67BF484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240" y="1670429"/>
            <a:ext cx="2631606" cy="373528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F587F4-9B30-4A48-9C70-DD9480106A4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986" y="1670429"/>
            <a:ext cx="2528049" cy="3735289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738389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</a:t>
            </a:r>
            <a:r>
              <a:rPr lang="es-CO" sz="2800" kern="5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</a:rPr>
              <a:t> TRAMO ALCANTARILLADO CARRERA 4 ENTRE 1 Y 2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FB2B5C-F01B-4BE7-A91A-C239A61FD92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28" y="1727081"/>
            <a:ext cx="2705441" cy="380752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D8B6568-2558-47B9-97F1-4C5C0F82AA4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396" y="1740793"/>
            <a:ext cx="2452047" cy="379380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EBDD20E-EA29-4B40-B544-0E5CD0467E6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70" y="1727080"/>
            <a:ext cx="2705441" cy="380752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220090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ALCANTARILLADO BARRIO BRISAS ALTO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BEC34A0-ED92-413E-B944-101FA26A409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79" y="1549203"/>
            <a:ext cx="2693158" cy="396449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1A78388-F254-4D70-A7F4-CD351BA0275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64" y="1549203"/>
            <a:ext cx="2579876" cy="396449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72B448-5F3F-46D3-A7DA-30B18ADABA0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/>
          <a:stretch/>
        </p:blipFill>
        <p:spPr bwMode="auto">
          <a:xfrm>
            <a:off x="7645890" y="1549203"/>
            <a:ext cx="2579876" cy="3964493"/>
          </a:xfrm>
          <a:prstGeom prst="rect">
            <a:avLst/>
          </a:prstGeom>
          <a:ln w="38100">
            <a:solidFill>
              <a:srgbClr val="92D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57269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ALCANTARILLADO CARRERA 6 ENTRE 5 Y 6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5745925-1242-4DB2-B218-7DC6BC1FF57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08360" y="1602299"/>
            <a:ext cx="2681252" cy="410246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0CEA34D-49CF-461C-A408-9F4596F2328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207" y="1602299"/>
            <a:ext cx="2504321" cy="410246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F7DDE1A-4B80-4F64-BD4B-349C6DC025D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123" y="1602298"/>
            <a:ext cx="2884853" cy="410246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24824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REPOSICIÓN TRAMO ALCANTARILLADO CALLE 5 ENTRE 8 Y 9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631B0F-9E74-4D79-8ABC-981EBAAC875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67" y="1793022"/>
            <a:ext cx="2811427" cy="388444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B6F315-C2AB-433A-87CE-A27CA0901EC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408" y="1793019"/>
            <a:ext cx="2590986" cy="3884447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E23D5C-3728-4656-9377-3271D2B59E9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593" y="1808744"/>
            <a:ext cx="2811043" cy="388444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549564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D59D3C6-814C-4A62-894D-0E9948CF66DF}"/>
              </a:ext>
            </a:extLst>
          </p:cNvPr>
          <p:cNvSpPr txBox="1"/>
          <p:nvPr/>
        </p:nvSpPr>
        <p:spPr>
          <a:xfrm>
            <a:off x="124056" y="1432597"/>
            <a:ext cx="5375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MANTENIMIENTO CON GUADAÑA PLANTAS DE TRATAMIENDO (PTAP) (PTAR) MALLAS Y BOTADERO.</a:t>
            </a:r>
            <a:endParaRPr lang="es-CO" sz="28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427CA9F-ED6E-44B8-AEE7-AAA4E476EE50}"/>
              </a:ext>
            </a:extLst>
          </p:cNvPr>
          <p:cNvSpPr txBox="1"/>
          <p:nvPr/>
        </p:nvSpPr>
        <p:spPr>
          <a:xfrm>
            <a:off x="6692151" y="1601875"/>
            <a:ext cx="5375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REPARCHEOS </a:t>
            </a:r>
            <a:endParaRPr lang="es-CO" sz="28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7BE0B55-0B0D-4BDD-801A-5D6214EE606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6" y="3069696"/>
            <a:ext cx="2034540" cy="271399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446DE23-E9FA-489F-8919-FB727DB73D3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953" y="3069696"/>
            <a:ext cx="1987550" cy="2683510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C3234BB-2A94-4ED3-B73E-4C020A06C35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919" y="2444207"/>
            <a:ext cx="1797050" cy="264239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B57D1D4-FE83-4CEA-866B-1BA82325E9A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692" y="2444208"/>
            <a:ext cx="3167380" cy="2642397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650926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41" y="5405718"/>
            <a:ext cx="2093259" cy="145228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427CA9F-ED6E-44B8-AEE7-AAA4E476EE50}"/>
              </a:ext>
            </a:extLst>
          </p:cNvPr>
          <p:cNvSpPr txBox="1"/>
          <p:nvPr/>
        </p:nvSpPr>
        <p:spPr>
          <a:xfrm>
            <a:off x="6692151" y="1601875"/>
            <a:ext cx="5375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CONSTRUCCIÓN Y REPOSICIÓN DE TAPAS EN CONCRETO</a:t>
            </a:r>
            <a:endParaRPr lang="es-CO" sz="2800" dirty="0">
              <a:solidFill>
                <a:srgbClr val="0070C0"/>
              </a:solidFill>
              <a:effectLst/>
              <a:latin typeface="Gotham Black" panose="020006040400000200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800" dirty="0"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2800" dirty="0">
              <a:latin typeface="Gotham Black" panose="020006040400000200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65D2695-9BAD-41B9-A5EA-24971D1BC9E6}"/>
              </a:ext>
            </a:extLst>
          </p:cNvPr>
          <p:cNvSpPr txBox="1"/>
          <p:nvPr/>
        </p:nvSpPr>
        <p:spPr>
          <a:xfrm>
            <a:off x="-201708" y="1601875"/>
            <a:ext cx="5375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kern="5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</a:rPr>
              <a:t>CONSTRUCCI</a:t>
            </a:r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ÓN</a:t>
            </a:r>
            <a:r>
              <a:rPr lang="es-CO" sz="2800" kern="5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</a:rPr>
              <a:t> DE TUBOS EN CONCRETO</a:t>
            </a:r>
            <a:endParaRPr lang="es-CO" sz="28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2944ED6-EC5D-48C1-86AC-5B26BF1C84B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" b="1"/>
          <a:stretch/>
        </p:blipFill>
        <p:spPr bwMode="auto">
          <a:xfrm>
            <a:off x="463467" y="2900851"/>
            <a:ext cx="2136016" cy="2802336"/>
          </a:xfrm>
          <a:prstGeom prst="rect">
            <a:avLst/>
          </a:prstGeom>
          <a:ln w="38100">
            <a:solidFill>
              <a:srgbClr val="92D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A6E4C5C-DF06-4972-A0D8-5ED239E2F70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989" y="2906566"/>
            <a:ext cx="2136015" cy="2796621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08C11CA-C86D-4248-8E71-EA757E4B223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187" y="2789410"/>
            <a:ext cx="1877003" cy="289760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4F33440-5AD9-45C1-81ED-CB31C3B0516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250" y="2789410"/>
            <a:ext cx="1877003" cy="283949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87653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427CA9F-ED6E-44B8-AEE7-AAA4E476EE50}"/>
              </a:ext>
            </a:extLst>
          </p:cNvPr>
          <p:cNvSpPr txBox="1"/>
          <p:nvPr/>
        </p:nvSpPr>
        <p:spPr>
          <a:xfrm>
            <a:off x="6692151" y="1601875"/>
            <a:ext cx="5375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tabLst>
                <a:tab pos="2339340" algn="l"/>
              </a:tabLst>
            </a:pPr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DESTAPONAMIENTO ALCANTARILLADO BARRIO MILLER</a:t>
            </a:r>
            <a:endParaRPr lang="es-CO" sz="2800" dirty="0">
              <a:solidFill>
                <a:srgbClr val="0070C0"/>
              </a:solidFill>
              <a:effectLst/>
              <a:latin typeface="Gotham Black" panose="020006040400000200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2800" dirty="0"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CO" sz="2800" dirty="0">
              <a:latin typeface="Gotham Black" panose="020006040400000200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65D2695-9BAD-41B9-A5EA-24971D1BC9E6}"/>
              </a:ext>
            </a:extLst>
          </p:cNvPr>
          <p:cNvSpPr txBox="1"/>
          <p:nvPr/>
        </p:nvSpPr>
        <p:spPr>
          <a:xfrm>
            <a:off x="124055" y="1601874"/>
            <a:ext cx="53757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EMBELLECIMIENTO PLANTA DE TRATAMIENDO DE AGUA POTABLE (PTAP) Y MALLAS</a:t>
            </a:r>
            <a:endParaRPr lang="es-CO" sz="28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DBCB539-3A41-4DFD-8BD6-782FCB09B34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" y="3196110"/>
            <a:ext cx="2148840" cy="275336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61100D-CB83-4306-B485-873E3EA266F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952" y="3196110"/>
            <a:ext cx="3008108" cy="275336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945043A-C4F8-4E7E-8DA9-735CDE08A41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435" y="2774502"/>
            <a:ext cx="2148840" cy="288671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3A5EB62-75F2-4DBE-A851-4A552D89C6A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230" y="2741658"/>
            <a:ext cx="2148840" cy="291955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513800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65D2695-9BAD-41B9-A5EA-24971D1BC9E6}"/>
              </a:ext>
            </a:extLst>
          </p:cNvPr>
          <p:cNvSpPr txBox="1"/>
          <p:nvPr/>
        </p:nvSpPr>
        <p:spPr>
          <a:xfrm>
            <a:off x="124054" y="1601874"/>
            <a:ext cx="4985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DESTAPONAMIENTO ALCANTARILLADO CALLE 6 ENTRE 6 Y 7</a:t>
            </a:r>
            <a:endParaRPr lang="es-CO" sz="24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5F0FA9-A105-4CD2-B8CE-3AE75D584666}"/>
              </a:ext>
            </a:extLst>
          </p:cNvPr>
          <p:cNvSpPr txBox="1"/>
          <p:nvPr/>
        </p:nvSpPr>
        <p:spPr>
          <a:xfrm>
            <a:off x="6278112" y="1578416"/>
            <a:ext cx="4985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DESTAPONAMIENTO ALCANTARILLADO CALLE 6 ENTRE 6 Y 7</a:t>
            </a:r>
            <a:endParaRPr lang="es-CO" sz="24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EB40C6-C1D2-4B67-A36E-BB59E490429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1" y="2617039"/>
            <a:ext cx="2125345" cy="283591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0B88B9F-9BAA-41EC-9E32-8E93F7EAD6F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441" y="2617674"/>
            <a:ext cx="2110740" cy="283527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08BB39D-9E13-4F02-91B4-C77EF409629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682" y="2617675"/>
            <a:ext cx="2125344" cy="283527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A99949D5-891C-4CF1-B772-A3B8C235490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201" y="2617675"/>
            <a:ext cx="2110739" cy="283527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905656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65D2695-9BAD-41B9-A5EA-24971D1BC9E6}"/>
              </a:ext>
            </a:extLst>
          </p:cNvPr>
          <p:cNvSpPr txBox="1"/>
          <p:nvPr/>
        </p:nvSpPr>
        <p:spPr>
          <a:xfrm>
            <a:off x="608148" y="1578416"/>
            <a:ext cx="4985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DESTAPONAMIENTO ALCANTARILLADO BARRIO ECHANDIA</a:t>
            </a:r>
            <a:endParaRPr lang="es-CO" sz="24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5F0FA9-A105-4CD2-B8CE-3AE75D584666}"/>
              </a:ext>
            </a:extLst>
          </p:cNvPr>
          <p:cNvSpPr txBox="1"/>
          <p:nvPr/>
        </p:nvSpPr>
        <p:spPr>
          <a:xfrm>
            <a:off x="6278112" y="1763081"/>
            <a:ext cx="498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tabLst>
                <a:tab pos="1401445" algn="l"/>
              </a:tabLst>
            </a:pPr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REVIS</a:t>
            </a:r>
            <a:r>
              <a:rPr lang="es-CO" sz="2400" kern="5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</a:rPr>
              <a:t>I</a:t>
            </a:r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ÓN DE HIDRANTES </a:t>
            </a:r>
            <a:endParaRPr lang="es-CO" sz="2400" dirty="0">
              <a:solidFill>
                <a:srgbClr val="0070C0"/>
              </a:solidFill>
              <a:effectLst/>
              <a:latin typeface="Gotham Black" panose="020006040400000200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2713336-711D-44B9-A66D-E8281924E1F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43" y="2701476"/>
            <a:ext cx="2232025" cy="295973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A18EBC1-E678-469F-B677-7A4C886E61A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79" y="2701476"/>
            <a:ext cx="3021330" cy="2959735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019C9C-B7CC-4BD0-90FC-546D59FABAE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188" y="2701476"/>
            <a:ext cx="3505675" cy="292690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595158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SUMINISTRO AGUA POTABLE BARRIO VILLAMUJER, ADECUACION BOMBA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DE35DCA-868A-472D-BC29-96E350DC8014}"/>
              </a:ext>
            </a:extLst>
          </p:cNvPr>
          <p:cNvSpPr txBox="1"/>
          <p:nvPr/>
        </p:nvSpPr>
        <p:spPr>
          <a:xfrm>
            <a:off x="793375" y="1967893"/>
            <a:ext cx="47064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CO" sz="1800" kern="50" dirty="0">
                <a:effectLst/>
                <a:latin typeface="Arial" panose="020B0604020202020204" pitchFamily="34" charset="0"/>
                <a:ea typeface="DejaVu Sans"/>
                <a:cs typeface="Times New Roman" panose="02020603050405020304" pitchFamily="18" charset="0"/>
              </a:rPr>
              <a:t>Contrato no. 018 de 2024 cuyo objeto es “MANTENIMIENTO DE OBRA MENOR A TODO COSTO PARA ADECUACIÓN Y PUESTA EN FUNCIONAMIENTO DEL SISTEMA DE BOMBEO PARA SUMINISTRAR AGUA POTABLE AL BARRIO VILLAMUJER, EN CUMPLIMIENTO DEL OBJETO MISIONAL DE EMSPUROVIRA” mediante el cual se benefició a 33 hogares del municipio de Rovira a las cuales se les está suministrando agua potable desde el día 01 de junio del presente año con una inversión de $7.913.500 MCTE </a:t>
            </a:r>
            <a:endParaRPr lang="es-CO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1387400-5CCE-41BF-A977-F820FE8F9C6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376" y="2342552"/>
            <a:ext cx="2026024" cy="2673202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6795F8-20EC-4436-B257-80D03E949F7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400" y="2333723"/>
            <a:ext cx="2026023" cy="2673202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97120F5-0B40-4B58-8AFB-7AE570F1B1E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27" y="2333724"/>
            <a:ext cx="2026024" cy="2673202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016524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2746230" y="222133"/>
            <a:ext cx="66995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REPARACIÓN FUGAS EN DIFERENTES SECTORES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B10356B-71A8-4C7C-9596-21505810B04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379" y="1672160"/>
            <a:ext cx="2651196" cy="383641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2AB4C3E-6844-40E2-B43B-86E6D4D339F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42" y="1672160"/>
            <a:ext cx="2456597" cy="383641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51E7AEA-1080-493B-B3BF-D165BC5AD8B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706" y="1672160"/>
            <a:ext cx="2344914" cy="3836410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080086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2746230" y="222133"/>
            <a:ext cx="6699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REPARACIÓN FUGA LINEA DE CONDUCCIÒN</a:t>
            </a:r>
            <a:endParaRPr lang="es-CO" sz="28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D4B169A-D92F-4E66-BA10-6B0E10B3DEF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723" y="1409474"/>
            <a:ext cx="2952969" cy="4039052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A552BAE-6C3D-4030-A5AD-F58486EBB96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08" y="1409474"/>
            <a:ext cx="3066496" cy="4039052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215180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174812" y="1488180"/>
            <a:ext cx="4712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LIMPIEZA COLECTORES DE AGUA LLUVIA</a:t>
            </a:r>
            <a:endParaRPr lang="es-CO" sz="24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9B69C6-00B2-4CFE-A716-07C5ED01C3D2}"/>
              </a:ext>
            </a:extLst>
          </p:cNvPr>
          <p:cNvSpPr txBox="1"/>
          <p:nvPr/>
        </p:nvSpPr>
        <p:spPr>
          <a:xfrm>
            <a:off x="6378388" y="1488180"/>
            <a:ext cx="4712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VISITA A COMUNIDADES</a:t>
            </a:r>
            <a:endParaRPr lang="es-CO" sz="2400" dirty="0">
              <a:solidFill>
                <a:srgbClr val="0070C0"/>
              </a:solidFill>
              <a:latin typeface="Gotham Black" panose="020006040400000200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431C98C-6069-4BAF-958B-1481282C2A0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8" y="2544656"/>
            <a:ext cx="2252957" cy="311655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4421B6-B47E-4A1D-8979-FC6CA72D41A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358" y="2544656"/>
            <a:ext cx="2031736" cy="3184144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F927D93-FF4B-43E1-ACA3-7DDDF7282E5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388" y="2474134"/>
            <a:ext cx="2252957" cy="325466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F3D88B8-52CD-46F8-9237-334C85703F8E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768" y="2474134"/>
            <a:ext cx="2026024" cy="325466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648225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3171265" y="412416"/>
            <a:ext cx="5849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CAPACITACI</a:t>
            </a:r>
            <a:r>
              <a:rPr lang="es-ES" sz="32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ÓN</a:t>
            </a:r>
            <a:r>
              <a:rPr lang="es-ES" sz="30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 DEL PERSONAL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5F08438-9477-46C1-9625-3AB8CA9624E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42" y="1807825"/>
            <a:ext cx="2047008" cy="2711791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DBC4CBC-D0E0-4236-8951-F0A58C107C1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79" y="1807825"/>
            <a:ext cx="1834031" cy="2711791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3E02B48-37FD-491F-AAF4-BAC93898CD68}"/>
              </a:ext>
            </a:extLst>
          </p:cNvPr>
          <p:cNvSpPr txBox="1"/>
          <p:nvPr/>
        </p:nvSpPr>
        <p:spPr>
          <a:xfrm>
            <a:off x="819267" y="4889913"/>
            <a:ext cx="324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CURSO DE ALTURAS Y ESPACIOS CONFINADOS </a:t>
            </a:r>
            <a:endParaRPr lang="es-CO" b="1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5C47060-23D2-4DC8-96BE-9759060D5D55}"/>
              </a:ext>
            </a:extLst>
          </p:cNvPr>
          <p:cNvSpPr txBox="1"/>
          <p:nvPr/>
        </p:nvSpPr>
        <p:spPr>
          <a:xfrm>
            <a:off x="7773937" y="1781165"/>
            <a:ext cx="3248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BRIGADA DE EMERGENCIAS, PRIMEROS AUXILIOS</a:t>
            </a:r>
            <a:endParaRPr lang="es-CO" b="1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356D42C-4BD6-4FB7-AB28-89BADB197DB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98" y="2638739"/>
            <a:ext cx="2174875" cy="2897505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8446DA4-B660-4D44-B6C2-9FA5795475B9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581" y="2638739"/>
            <a:ext cx="3202940" cy="288544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62699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5BC9AD43-1455-4993-AC13-D101F407F80C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881" y="5661212"/>
            <a:ext cx="1856119" cy="11967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1AA4C94-5D96-4DC9-9D02-132EFDD49362}"/>
              </a:ext>
            </a:extLst>
          </p:cNvPr>
          <p:cNvSpPr txBox="1"/>
          <p:nvPr/>
        </p:nvSpPr>
        <p:spPr>
          <a:xfrm>
            <a:off x="3171265" y="412416"/>
            <a:ext cx="5849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CAPACITACI</a:t>
            </a:r>
            <a:r>
              <a:rPr lang="es-ES" sz="32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ÓN</a:t>
            </a:r>
            <a:r>
              <a:rPr lang="es-ES" sz="3000" dirty="0">
                <a:solidFill>
                  <a:schemeClr val="bg1"/>
                </a:solidFill>
                <a:effectLst/>
                <a:latin typeface="Gotham Black" panose="02000604040000020004"/>
                <a:ea typeface="Times New Roman" panose="02020603050405020304" pitchFamily="18" charset="0"/>
                <a:cs typeface="Times New Roman" panose="02020603050405020304" pitchFamily="18" charset="0"/>
              </a:rPr>
              <a:t> DEL PERSONAL </a:t>
            </a:r>
            <a:endParaRPr lang="es-CO" sz="3000" dirty="0">
              <a:solidFill>
                <a:schemeClr val="bg1"/>
              </a:solidFill>
              <a:latin typeface="Gotham Black" panose="02000604040000020004"/>
            </a:endParaRPr>
          </a:p>
        </p:txBody>
      </p:sp>
      <p:pic>
        <p:nvPicPr>
          <p:cNvPr id="10" name="ALUMBRADO PUBLICO BARRIO NUEVO HORIZONTE">
            <a:hlinkClick r:id="" action="ppaction://media"/>
            <a:extLst>
              <a:ext uri="{FF2B5EF4-FFF2-40B4-BE49-F238E27FC236}">
                <a16:creationId xmlns:a16="http://schemas.microsoft.com/office/drawing/2014/main" id="{4FBD4DD5-2335-4B18-8DA4-C7135C4423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28060" y="1467005"/>
            <a:ext cx="2317006" cy="3089342"/>
          </a:xfrm>
          <a:prstGeom prst="rect">
            <a:avLst/>
          </a:prstGeom>
        </p:spPr>
      </p:pic>
      <p:pic>
        <p:nvPicPr>
          <p:cNvPr id="11" name="ALUMBRADO PUBLICO PARQUE PRINCIPAL">
            <a:hlinkClick r:id="" action="ppaction://media"/>
            <a:extLst>
              <a:ext uri="{FF2B5EF4-FFF2-40B4-BE49-F238E27FC236}">
                <a16:creationId xmlns:a16="http://schemas.microsoft.com/office/drawing/2014/main" id="{5E0557EE-FDD3-4A08-9FB1-F6B0C2724E9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648541" y="1480181"/>
            <a:ext cx="2447459" cy="3089342"/>
          </a:xfrm>
          <a:prstGeom prst="rect">
            <a:avLst/>
          </a:prstGeom>
        </p:spPr>
      </p:pic>
      <p:pic>
        <p:nvPicPr>
          <p:cNvPr id="13" name="JORNADA DE LIMPIEZA VIA ROVIRA-IBAGUE">
            <a:hlinkClick r:id="" action="ppaction://media"/>
            <a:extLst>
              <a:ext uri="{FF2B5EF4-FFF2-40B4-BE49-F238E27FC236}">
                <a16:creationId xmlns:a16="http://schemas.microsoft.com/office/drawing/2014/main" id="{DAD2FB21-F8F0-4F14-A724-9C2BB04261B8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51788" y="1453830"/>
            <a:ext cx="2317005" cy="3115693"/>
          </a:xfrm>
          <a:prstGeom prst="rect">
            <a:avLst/>
          </a:prstGeom>
        </p:spPr>
      </p:pic>
      <p:pic>
        <p:nvPicPr>
          <p:cNvPr id="14" name="LIMPIEZA Y MANETINIMIENTO DE LOS ESCENARIOS DEPORTIVOS">
            <a:hlinkClick r:id="" action="ppaction://media"/>
            <a:extLst>
              <a:ext uri="{FF2B5EF4-FFF2-40B4-BE49-F238E27FC236}">
                <a16:creationId xmlns:a16="http://schemas.microsoft.com/office/drawing/2014/main" id="{5519B684-5933-423A-AA2D-8E023B2FA532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025005" y="1453830"/>
            <a:ext cx="2238935" cy="307199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5D4F638-ACB2-4A32-A279-06195B3C3B8F}"/>
              </a:ext>
            </a:extLst>
          </p:cNvPr>
          <p:cNvSpPr txBox="1"/>
          <p:nvPr/>
        </p:nvSpPr>
        <p:spPr>
          <a:xfrm>
            <a:off x="675576" y="4733772"/>
            <a:ext cx="282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ALUMBRADO PÙBLICO DIVINO NIÑO</a:t>
            </a:r>
            <a:endParaRPr lang="es-CO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D235FC4-B946-43F9-B5A2-49E81D9F724F}"/>
              </a:ext>
            </a:extLst>
          </p:cNvPr>
          <p:cNvSpPr txBox="1"/>
          <p:nvPr/>
        </p:nvSpPr>
        <p:spPr>
          <a:xfrm>
            <a:off x="3648541" y="4731488"/>
            <a:ext cx="24474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ALUMBRADO PÙBLICO PARQUE PRINCIPAL</a:t>
            </a:r>
            <a:endParaRPr lang="es-CO" b="1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9B43C79-CF56-430E-B05B-95E7734FCBD9}"/>
              </a:ext>
            </a:extLst>
          </p:cNvPr>
          <p:cNvSpPr txBox="1"/>
          <p:nvPr/>
        </p:nvSpPr>
        <p:spPr>
          <a:xfrm>
            <a:off x="6417589" y="4592988"/>
            <a:ext cx="24474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APOYO MANTENIMIENDO VIA ROVIRA-IBAGUE</a:t>
            </a:r>
            <a:endParaRPr lang="es-CO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1CDBFE6-399C-41C5-A6F9-6F1C9D48B9AC}"/>
              </a:ext>
            </a:extLst>
          </p:cNvPr>
          <p:cNvSpPr txBox="1"/>
          <p:nvPr/>
        </p:nvSpPr>
        <p:spPr>
          <a:xfrm>
            <a:off x="9016040" y="4592988"/>
            <a:ext cx="24280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APOYO MANTENIMIENDO VIA ROVIRA-IBAGUE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07509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5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1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6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38DC506-4767-4F84-91F2-86B7D8705952}"/>
              </a:ext>
            </a:extLst>
          </p:cNvPr>
          <p:cNvSpPr txBox="1"/>
          <p:nvPr/>
        </p:nvSpPr>
        <p:spPr>
          <a:xfrm>
            <a:off x="1252728" y="2176272"/>
            <a:ext cx="1003096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600" dirty="0">
                <a:solidFill>
                  <a:srgbClr val="0F8A37"/>
                </a:solidFill>
                <a:latin typeface="Britannic Bold" panose="020B0903060703020204" pitchFamily="34" charset="0"/>
              </a:rPr>
              <a:t>GRACIAS</a:t>
            </a:r>
            <a:endParaRPr lang="es-CO" sz="16600" dirty="0">
              <a:solidFill>
                <a:srgbClr val="0F8A37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4519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10163</TotalTime>
  <Words>1145</Words>
  <Application>Microsoft Office PowerPoint</Application>
  <PresentationFormat>Panorámica</PresentationFormat>
  <Paragraphs>259</Paragraphs>
  <Slides>32</Slides>
  <Notes>0</Notes>
  <HiddenSlides>0</HiddenSlides>
  <MMClips>4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1" baseType="lpstr">
      <vt:lpstr>Arial</vt:lpstr>
      <vt:lpstr>Britannic Bold</vt:lpstr>
      <vt:lpstr>Calibri</vt:lpstr>
      <vt:lpstr>Calibri Light</vt:lpstr>
      <vt:lpstr>Gotham Black</vt:lpstr>
      <vt:lpstr>Gotham Light</vt:lpstr>
      <vt:lpstr>Liberation Serif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María Camila ESCOBAR LOZANO</cp:lastModifiedBy>
  <cp:revision>182</cp:revision>
  <cp:lastPrinted>2024-12-28T18:20:32Z</cp:lastPrinted>
  <dcterms:created xsi:type="dcterms:W3CDTF">2024-07-09T20:10:02Z</dcterms:created>
  <dcterms:modified xsi:type="dcterms:W3CDTF">2024-12-31T14:47:30Z</dcterms:modified>
</cp:coreProperties>
</file>