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371" r:id="rId4"/>
    <p:sldId id="384" r:id="rId5"/>
    <p:sldId id="389" r:id="rId6"/>
    <p:sldId id="391" r:id="rId7"/>
    <p:sldId id="395" r:id="rId8"/>
    <p:sldId id="378" r:id="rId9"/>
    <p:sldId id="390" r:id="rId10"/>
    <p:sldId id="379" r:id="rId11"/>
    <p:sldId id="380" r:id="rId12"/>
    <p:sldId id="394" r:id="rId13"/>
    <p:sldId id="393" r:id="rId14"/>
    <p:sldId id="381" r:id="rId15"/>
    <p:sldId id="392" r:id="rId16"/>
    <p:sldId id="386" r:id="rId17"/>
    <p:sldId id="385" r:id="rId18"/>
    <p:sldId id="372" r:id="rId19"/>
    <p:sldId id="374" r:id="rId20"/>
    <p:sldId id="375" r:id="rId21"/>
    <p:sldId id="376" r:id="rId22"/>
    <p:sldId id="377" r:id="rId23"/>
    <p:sldId id="263" r:id="rId24"/>
  </p:sldIdLst>
  <p:sldSz cx="12192000" cy="6858000"/>
  <p:notesSz cx="6797675" cy="9926638"/>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A37"/>
    <a:srgbClr val="FCE433"/>
    <a:srgbClr val="E488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6" autoAdjust="0"/>
    <p:restoredTop sz="93597" autoAdjust="0"/>
  </p:normalViewPr>
  <p:slideViewPr>
    <p:cSldViewPr snapToGrid="0">
      <p:cViewPr varScale="1">
        <p:scale>
          <a:sx n="106" d="100"/>
          <a:sy n="106" d="100"/>
        </p:scale>
        <p:origin x="45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B54A50AC-FB2E-4EB5-BCD9-BC46765091A2}" type="datetimeFigureOut">
              <a:rPr lang="es-CO" smtClean="0"/>
              <a:t>21/01/2026</a:t>
            </a:fld>
            <a:endParaRPr lang="es-CO"/>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35904C95-850B-41DF-A6D7-EB3A41097E6C}" type="slidenum">
              <a:rPr lang="es-CO" smtClean="0"/>
              <a:t>‹Nº›</a:t>
            </a:fld>
            <a:endParaRPr lang="es-CO"/>
          </a:p>
        </p:txBody>
      </p:sp>
    </p:spTree>
    <p:extLst>
      <p:ext uri="{BB962C8B-B14F-4D97-AF65-F5344CB8AC3E}">
        <p14:creationId xmlns:p14="http://schemas.microsoft.com/office/powerpoint/2010/main" val="2730663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6</a:t>
            </a:fld>
            <a:endParaRPr lang="es-CO"/>
          </a:p>
        </p:txBody>
      </p:sp>
    </p:spTree>
    <p:extLst>
      <p:ext uri="{BB962C8B-B14F-4D97-AF65-F5344CB8AC3E}">
        <p14:creationId xmlns:p14="http://schemas.microsoft.com/office/powerpoint/2010/main" val="1941008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10</a:t>
            </a:fld>
            <a:endParaRPr lang="es-CO"/>
          </a:p>
        </p:txBody>
      </p:sp>
    </p:spTree>
    <p:extLst>
      <p:ext uri="{BB962C8B-B14F-4D97-AF65-F5344CB8AC3E}">
        <p14:creationId xmlns:p14="http://schemas.microsoft.com/office/powerpoint/2010/main" val="3326633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11</a:t>
            </a:fld>
            <a:endParaRPr lang="es-CO"/>
          </a:p>
        </p:txBody>
      </p:sp>
    </p:spTree>
    <p:extLst>
      <p:ext uri="{BB962C8B-B14F-4D97-AF65-F5344CB8AC3E}">
        <p14:creationId xmlns:p14="http://schemas.microsoft.com/office/powerpoint/2010/main" val="3756987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12</a:t>
            </a:fld>
            <a:endParaRPr lang="es-CO"/>
          </a:p>
        </p:txBody>
      </p:sp>
    </p:spTree>
    <p:extLst>
      <p:ext uri="{BB962C8B-B14F-4D97-AF65-F5344CB8AC3E}">
        <p14:creationId xmlns:p14="http://schemas.microsoft.com/office/powerpoint/2010/main" val="2670258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16</a:t>
            </a:fld>
            <a:endParaRPr lang="es-CO"/>
          </a:p>
        </p:txBody>
      </p:sp>
    </p:spTree>
    <p:extLst>
      <p:ext uri="{BB962C8B-B14F-4D97-AF65-F5344CB8AC3E}">
        <p14:creationId xmlns:p14="http://schemas.microsoft.com/office/powerpoint/2010/main" val="2790573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5904C95-850B-41DF-A6D7-EB3A41097E6C}" type="slidenum">
              <a:rPr lang="es-CO" smtClean="0"/>
              <a:t>20</a:t>
            </a:fld>
            <a:endParaRPr lang="es-CO"/>
          </a:p>
        </p:txBody>
      </p:sp>
    </p:spTree>
    <p:extLst>
      <p:ext uri="{BB962C8B-B14F-4D97-AF65-F5344CB8AC3E}">
        <p14:creationId xmlns:p14="http://schemas.microsoft.com/office/powerpoint/2010/main" val="52866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500624-0925-436F-83F2-742D5CC92B6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2F719FD-8B67-4D8F-B265-AEF163E7D7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4A2FA19-BBB7-43D3-89BF-E7FC95E33479}"/>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5" name="Marcador de pie de página 4">
            <a:extLst>
              <a:ext uri="{FF2B5EF4-FFF2-40B4-BE49-F238E27FC236}">
                <a16:creationId xmlns:a16="http://schemas.microsoft.com/office/drawing/2014/main" id="{77864052-0421-42CA-B33A-3AA380E587B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36248F8-78EA-4BDA-9C8F-57FDF6C04211}"/>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605863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B317A6-000A-4FE5-8950-272418B1AA3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056AE3F-3D98-46E9-B302-14B1B7049CD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5C30E4C-34FE-41F9-A09A-3D40438E4511}"/>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5" name="Marcador de pie de página 4">
            <a:extLst>
              <a:ext uri="{FF2B5EF4-FFF2-40B4-BE49-F238E27FC236}">
                <a16:creationId xmlns:a16="http://schemas.microsoft.com/office/drawing/2014/main" id="{E38DEBBD-28E3-4949-B4B2-C3D26F71BAC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547146A-B00D-4043-96F3-5F940A257680}"/>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21479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BE270-2947-4C44-BF0D-9B87C9EEAFB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5CA6676-4E86-4955-BFD0-F76DE9D107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4B53AE6-63E8-42D1-9FD6-C7B108122E11}"/>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5" name="Marcador de pie de página 4">
            <a:extLst>
              <a:ext uri="{FF2B5EF4-FFF2-40B4-BE49-F238E27FC236}">
                <a16:creationId xmlns:a16="http://schemas.microsoft.com/office/drawing/2014/main" id="{5DC97C7D-56F3-4F1C-8961-032223A9388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6F709CC-A13B-4BC8-96F3-8EF96EB0210C}"/>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61846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063731-1A31-4FCE-990D-C21A9A8DC9D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114EC6B-DF60-4CF5-AC8E-3DADB9F2FB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AC299148-939C-405C-B6B8-02A5D20E1B7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542FB051-C529-4285-BDC5-BAE9498D9212}"/>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6" name="Marcador de pie de página 5">
            <a:extLst>
              <a:ext uri="{FF2B5EF4-FFF2-40B4-BE49-F238E27FC236}">
                <a16:creationId xmlns:a16="http://schemas.microsoft.com/office/drawing/2014/main" id="{302EB53F-8D23-4285-8DB8-44C877317768}"/>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CBD067E-3E0A-4C4B-9D38-61B4FDE0487F}"/>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2134507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5B8B87-364F-4338-A657-02EFA80827F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567B8CB-78C1-4679-BB2E-8D241B9C23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F23A17-848B-4D90-BD49-BDE73EB84F4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EB2E4B8-651F-416F-856A-DB4A0BAD5D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46EA2A0-A630-4E92-8687-C574EFAA093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BDFF714E-5D7C-4677-8853-7C6327820EB1}"/>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8" name="Marcador de pie de página 7">
            <a:extLst>
              <a:ext uri="{FF2B5EF4-FFF2-40B4-BE49-F238E27FC236}">
                <a16:creationId xmlns:a16="http://schemas.microsoft.com/office/drawing/2014/main" id="{D1C1D717-C29B-4DFD-8BE4-A6E21B3E6B44}"/>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B94B5550-1569-4B3B-A00C-6C372C8E6508}"/>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287524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BD761B-574A-40DC-B1BC-669D33DA34C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5A4B756F-5EA5-49E5-948D-3E24C57EADDC}"/>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4" name="Marcador de pie de página 3">
            <a:extLst>
              <a:ext uri="{FF2B5EF4-FFF2-40B4-BE49-F238E27FC236}">
                <a16:creationId xmlns:a16="http://schemas.microsoft.com/office/drawing/2014/main" id="{498D89F3-56CF-445F-B7FD-CAB07BF00E67}"/>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3112A64C-4D77-48F2-9D6E-1BF995F0BFE4}"/>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3794950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94A0FF3-BE13-41F0-95DC-42E374A082A9}"/>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3" name="Marcador de pie de página 2">
            <a:extLst>
              <a:ext uri="{FF2B5EF4-FFF2-40B4-BE49-F238E27FC236}">
                <a16:creationId xmlns:a16="http://schemas.microsoft.com/office/drawing/2014/main" id="{29506D11-7F32-41B4-A787-D8B19008A23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619F4529-AA3E-4B90-A197-3DE593980870}"/>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255094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211C0-3DD1-4567-BC81-05F92B52422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6211A01-DED1-44E8-B302-D0C3AFEB1D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BDBA15B8-B4D9-4036-A987-79620C7E4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01423C4-964D-435B-B600-B56C4D0767C2}"/>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6" name="Marcador de pie de página 5">
            <a:extLst>
              <a:ext uri="{FF2B5EF4-FFF2-40B4-BE49-F238E27FC236}">
                <a16:creationId xmlns:a16="http://schemas.microsoft.com/office/drawing/2014/main" id="{8F3950FC-77C5-4383-8057-F04CE8A17683}"/>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177F0ADF-E204-4E06-A729-998522C9B033}"/>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356660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6C4BE-677C-43DC-AD1A-1EAC4387A25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176A009B-3383-430A-A84C-E72B1A9BF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A41B7764-D0B6-414E-B9FD-8F531C7110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03286E8-60BE-4AB1-824B-210444B1BD4D}"/>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6" name="Marcador de pie de página 5">
            <a:extLst>
              <a:ext uri="{FF2B5EF4-FFF2-40B4-BE49-F238E27FC236}">
                <a16:creationId xmlns:a16="http://schemas.microsoft.com/office/drawing/2014/main" id="{F561B1EC-DFB1-4AA0-9ADC-2427011799A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58F7595-7D06-438B-AF37-7AA13E1C694A}"/>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1674687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8954D0-815B-4145-BE48-A325E34E7D9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7A2BC39-514A-4E03-90CC-1CC3C1B4BD0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264425C-AF8E-45B4-9BF6-67A26EAB2826}"/>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5" name="Marcador de pie de página 4">
            <a:extLst>
              <a:ext uri="{FF2B5EF4-FFF2-40B4-BE49-F238E27FC236}">
                <a16:creationId xmlns:a16="http://schemas.microsoft.com/office/drawing/2014/main" id="{E555DC50-B7D4-4DBC-B97A-DE39A76AAB76}"/>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2C0C833-5DDD-4157-AD95-D297E543E8F1}"/>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264219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37FA9AF-457F-43B9-9E90-E5FF23E95CE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83F46F3-B3EC-40CB-A735-3727A4DC8AF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CF834B0-14D0-4313-9FEB-AC8708C67550}"/>
              </a:ext>
            </a:extLst>
          </p:cNvPr>
          <p:cNvSpPr>
            <a:spLocks noGrp="1"/>
          </p:cNvSpPr>
          <p:nvPr>
            <p:ph type="dt" sz="half" idx="10"/>
          </p:nvPr>
        </p:nvSpPr>
        <p:spPr/>
        <p:txBody>
          <a:bodyPr/>
          <a:lstStyle/>
          <a:p>
            <a:fld id="{5D1F54A1-4D19-4B2B-8FE2-1574CA64B873}" type="datetimeFigureOut">
              <a:rPr lang="es-CO" smtClean="0"/>
              <a:t>21/01/2026</a:t>
            </a:fld>
            <a:endParaRPr lang="es-CO"/>
          </a:p>
        </p:txBody>
      </p:sp>
      <p:sp>
        <p:nvSpPr>
          <p:cNvPr id="5" name="Marcador de pie de página 4">
            <a:extLst>
              <a:ext uri="{FF2B5EF4-FFF2-40B4-BE49-F238E27FC236}">
                <a16:creationId xmlns:a16="http://schemas.microsoft.com/office/drawing/2014/main" id="{10873332-7C0F-4F67-9CB0-330EFC422EC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92E825E-BB99-48AB-8DE2-D4051498CA57}"/>
              </a:ext>
            </a:extLst>
          </p:cNvPr>
          <p:cNvSpPr>
            <a:spLocks noGrp="1"/>
          </p:cNvSpPr>
          <p:nvPr>
            <p:ph type="sldNum" sz="quarter" idx="12"/>
          </p:nvPr>
        </p:nvSpPr>
        <p:spPr/>
        <p:txBody>
          <a:bodyPr/>
          <a:lstStyle/>
          <a:p>
            <a:fld id="{F883965A-0955-4073-937E-E27516D0136A}" type="slidenum">
              <a:rPr lang="es-CO" smtClean="0"/>
              <a:t>‹Nº›</a:t>
            </a:fld>
            <a:endParaRPr lang="es-CO"/>
          </a:p>
        </p:txBody>
      </p:sp>
    </p:spTree>
    <p:extLst>
      <p:ext uri="{BB962C8B-B14F-4D97-AF65-F5344CB8AC3E}">
        <p14:creationId xmlns:p14="http://schemas.microsoft.com/office/powerpoint/2010/main" val="575783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B2E791C-C663-41BF-A92E-71C7C6A228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5CE02CD-1AD3-4E48-8FB0-D260373F85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9EA09E7-A228-4519-A337-C8F17301A0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1F54A1-4D19-4B2B-8FE2-1574CA64B873}" type="datetimeFigureOut">
              <a:rPr lang="es-CO" smtClean="0"/>
              <a:t>21/01/2026</a:t>
            </a:fld>
            <a:endParaRPr lang="es-CO"/>
          </a:p>
        </p:txBody>
      </p:sp>
      <p:sp>
        <p:nvSpPr>
          <p:cNvPr id="5" name="Marcador de pie de página 4">
            <a:extLst>
              <a:ext uri="{FF2B5EF4-FFF2-40B4-BE49-F238E27FC236}">
                <a16:creationId xmlns:a16="http://schemas.microsoft.com/office/drawing/2014/main" id="{9375B3E3-1B58-4670-84AA-5D35E64641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FCB24A4E-148C-4E83-8B7D-57EE68FEBB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83965A-0955-4073-937E-E27516D0136A}" type="slidenum">
              <a:rPr lang="es-CO" smtClean="0"/>
              <a:t>‹Nº›</a:t>
            </a:fld>
            <a:endParaRPr lang="es-CO"/>
          </a:p>
        </p:txBody>
      </p:sp>
    </p:spTree>
    <p:extLst>
      <p:ext uri="{BB962C8B-B14F-4D97-AF65-F5344CB8AC3E}">
        <p14:creationId xmlns:p14="http://schemas.microsoft.com/office/powerpoint/2010/main" val="1654014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58B2321A-37D0-4DB1-8DFD-D21A398380BE}"/>
              </a:ext>
            </a:extLst>
          </p:cNvPr>
          <p:cNvSpPr/>
          <p:nvPr/>
        </p:nvSpPr>
        <p:spPr>
          <a:xfrm>
            <a:off x="2433263" y="2079996"/>
            <a:ext cx="7325474" cy="462510"/>
          </a:xfrm>
          <a:prstGeom prst="rect">
            <a:avLst/>
          </a:prstGeom>
          <a:solidFill>
            <a:srgbClr val="FCE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CuadroTexto 5">
            <a:extLst>
              <a:ext uri="{FF2B5EF4-FFF2-40B4-BE49-F238E27FC236}">
                <a16:creationId xmlns:a16="http://schemas.microsoft.com/office/drawing/2014/main" id="{A86C329D-7F61-4B26-A9A6-F121B4EEEAC3}"/>
              </a:ext>
            </a:extLst>
          </p:cNvPr>
          <p:cNvSpPr txBox="1"/>
          <p:nvPr/>
        </p:nvSpPr>
        <p:spPr>
          <a:xfrm>
            <a:off x="2239766" y="2049641"/>
            <a:ext cx="7828908" cy="584775"/>
          </a:xfrm>
          <a:prstGeom prst="rect">
            <a:avLst/>
          </a:prstGeom>
          <a:noFill/>
        </p:spPr>
        <p:txBody>
          <a:bodyPr wrap="square" rtlCol="0">
            <a:spAutoFit/>
          </a:bodyPr>
          <a:lstStyle/>
          <a:p>
            <a:pPr algn="ctr"/>
            <a:r>
              <a:rPr lang="es-ES" sz="3200" b="1" dirty="0">
                <a:solidFill>
                  <a:srgbClr val="0F8A37"/>
                </a:solidFill>
                <a:latin typeface="Gotham Light" pitchFamily="50" charset="0"/>
              </a:rPr>
              <a:t>INFORME DE GESTION 2025  </a:t>
            </a:r>
            <a:endParaRPr lang="es-CO" sz="3200" b="1" dirty="0">
              <a:solidFill>
                <a:srgbClr val="0F8A37"/>
              </a:solidFill>
              <a:latin typeface="Gotham Light" pitchFamily="50" charset="0"/>
            </a:endParaRPr>
          </a:p>
        </p:txBody>
      </p:sp>
      <p:sp>
        <p:nvSpPr>
          <p:cNvPr id="8" name="CuadroTexto 7">
            <a:extLst>
              <a:ext uri="{FF2B5EF4-FFF2-40B4-BE49-F238E27FC236}">
                <a16:creationId xmlns:a16="http://schemas.microsoft.com/office/drawing/2014/main" id="{674EAF03-5B4E-4656-B5C8-0950555A78F6}"/>
              </a:ext>
            </a:extLst>
          </p:cNvPr>
          <p:cNvSpPr txBox="1"/>
          <p:nvPr/>
        </p:nvSpPr>
        <p:spPr>
          <a:xfrm>
            <a:off x="2239766" y="706968"/>
            <a:ext cx="8215901" cy="1323439"/>
          </a:xfrm>
          <a:prstGeom prst="rect">
            <a:avLst/>
          </a:prstGeom>
          <a:noFill/>
        </p:spPr>
        <p:txBody>
          <a:bodyPr wrap="square" rtlCol="0">
            <a:spAutoFit/>
          </a:bodyPr>
          <a:lstStyle/>
          <a:p>
            <a:pPr algn="ctr"/>
            <a:r>
              <a:rPr lang="es-ES" sz="4000" b="1" dirty="0">
                <a:solidFill>
                  <a:schemeClr val="bg1"/>
                </a:solidFill>
                <a:latin typeface="Gotham Light" pitchFamily="50" charset="0"/>
              </a:rPr>
              <a:t>JAMES CESPEDES DUARTE </a:t>
            </a:r>
          </a:p>
          <a:p>
            <a:pPr algn="ctr"/>
            <a:r>
              <a:rPr lang="es-ES" sz="4000" b="1" dirty="0">
                <a:solidFill>
                  <a:schemeClr val="bg1"/>
                </a:solidFill>
                <a:latin typeface="Gotham Light" pitchFamily="50" charset="0"/>
              </a:rPr>
              <a:t>Gerente </a:t>
            </a:r>
            <a:endParaRPr lang="es-CO" sz="4000" b="1" dirty="0">
              <a:solidFill>
                <a:schemeClr val="bg1"/>
              </a:solidFill>
              <a:latin typeface="Gotham Light" pitchFamily="50" charset="0"/>
            </a:endParaRPr>
          </a:p>
        </p:txBody>
      </p:sp>
      <p:pic>
        <p:nvPicPr>
          <p:cNvPr id="9" name="Imagen 8">
            <a:extLst>
              <a:ext uri="{FF2B5EF4-FFF2-40B4-BE49-F238E27FC236}">
                <a16:creationId xmlns:a16="http://schemas.microsoft.com/office/drawing/2014/main" id="{57B8D499-4773-4F90-899A-E089F3C20C34}"/>
              </a:ext>
            </a:extLst>
          </p:cNvPr>
          <p:cNvPicPr/>
          <p:nvPr/>
        </p:nvPicPr>
        <p:blipFill>
          <a:blip r:embed="rId3">
            <a:extLst>
              <a:ext uri="{28A0092B-C50C-407E-A947-70E740481C1C}">
                <a14:useLocalDpi xmlns:a14="http://schemas.microsoft.com/office/drawing/2010/main" val="0"/>
              </a:ext>
            </a:extLst>
          </a:blip>
          <a:stretch>
            <a:fillRect/>
          </a:stretch>
        </p:blipFill>
        <p:spPr>
          <a:xfrm>
            <a:off x="4466023" y="3681933"/>
            <a:ext cx="2998694" cy="2043953"/>
          </a:xfrm>
          <a:prstGeom prst="rect">
            <a:avLst/>
          </a:prstGeom>
        </p:spPr>
      </p:pic>
    </p:spTree>
    <p:extLst>
      <p:ext uri="{BB962C8B-B14F-4D97-AF65-F5344CB8AC3E}">
        <p14:creationId xmlns:p14="http://schemas.microsoft.com/office/powerpoint/2010/main" val="1283423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930611" y="0"/>
            <a:ext cx="6706876" cy="1384995"/>
          </a:xfrm>
          <a:prstGeom prst="rect">
            <a:avLst/>
          </a:prstGeom>
          <a:noFill/>
        </p:spPr>
        <p:txBody>
          <a:bodyPr wrap="square" rtlCol="0">
            <a:spAutoFit/>
          </a:bodyPr>
          <a:lstStyle/>
          <a:p>
            <a:pPr algn="ctr"/>
            <a:r>
              <a:rPr lang="es-ES" sz="2800" b="1" dirty="0">
                <a:solidFill>
                  <a:schemeClr val="bg1"/>
                </a:solidFill>
              </a:rPr>
              <a:t>EMPRESA DE SERVICIOS PUBLICOS DOMICILIARIOS DE ROVIRA “EMSPUROVIRA”</a:t>
            </a:r>
            <a:endParaRPr lang="es-CO" sz="2800" b="1" dirty="0">
              <a:solidFill>
                <a:schemeClr val="bg1"/>
              </a:solidFill>
            </a:endParaRPr>
          </a:p>
        </p:txBody>
      </p:sp>
      <p:sp>
        <p:nvSpPr>
          <p:cNvPr id="8" name="CuadroTexto 7">
            <a:extLst>
              <a:ext uri="{FF2B5EF4-FFF2-40B4-BE49-F238E27FC236}">
                <a16:creationId xmlns:a16="http://schemas.microsoft.com/office/drawing/2014/main" id="{E14E6B82-ADA5-46A9-AF05-D358302E7C7C}"/>
              </a:ext>
            </a:extLst>
          </p:cNvPr>
          <p:cNvSpPr txBox="1"/>
          <p:nvPr/>
        </p:nvSpPr>
        <p:spPr>
          <a:xfrm>
            <a:off x="1586255" y="2090172"/>
            <a:ext cx="8752357" cy="2677656"/>
          </a:xfrm>
          <a:prstGeom prst="rect">
            <a:avLst/>
          </a:prstGeom>
          <a:noFill/>
        </p:spPr>
        <p:txBody>
          <a:bodyPr wrap="square">
            <a:spAutoFit/>
          </a:bodyPr>
          <a:lstStyle/>
          <a:p>
            <a:pPr algn="ctr"/>
            <a:r>
              <a:rPr lang="es-ES" sz="2400" i="1" dirty="0">
                <a:latin typeface="Arial" panose="020B0604020202020204" pitchFamily="34" charset="0"/>
                <a:cs typeface="Arial" panose="020B0604020202020204" pitchFamily="34" charset="0"/>
              </a:rPr>
              <a:t>“Prestamos los servicios de Acueducto y Alcantarillado en la zona urbana de Rovira, asegurando calidad, continuidad y compromiso con la salud y el bienestar de la comunidad.”</a:t>
            </a:r>
          </a:p>
          <a:p>
            <a:pPr algn="ctr"/>
            <a:r>
              <a:rPr lang="es-CO" sz="2400" i="1" dirty="0">
                <a:latin typeface="Arial" panose="020B0604020202020204" pitchFamily="34" charset="0"/>
                <a:cs typeface="Arial" panose="020B0604020202020204" pitchFamily="34" charset="0"/>
              </a:rPr>
              <a:t> </a:t>
            </a:r>
          </a:p>
          <a:p>
            <a:pPr algn="ctr"/>
            <a:r>
              <a:rPr lang="es-CO" sz="2400" i="1" dirty="0">
                <a:latin typeface="Arial" panose="020B0604020202020204" pitchFamily="34" charset="0"/>
                <a:cs typeface="Arial" panose="020B0604020202020204" pitchFamily="34" charset="0"/>
              </a:rPr>
              <a:t>“Alumbrado Público, nos encargamos de la operación, mantenimiento, modernización, reposición y expansión tanto en el sector Urbano como en el Rural.”</a:t>
            </a:r>
            <a:endParaRPr lang="es-ES" sz="2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473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1" name="CuadroTexto 10">
            <a:extLst>
              <a:ext uri="{FF2B5EF4-FFF2-40B4-BE49-F238E27FC236}">
                <a16:creationId xmlns:a16="http://schemas.microsoft.com/office/drawing/2014/main" id="{F8F00F3D-24D4-45B9-AA0F-BDD0EF861D08}"/>
              </a:ext>
            </a:extLst>
          </p:cNvPr>
          <p:cNvSpPr txBox="1"/>
          <p:nvPr/>
        </p:nvSpPr>
        <p:spPr>
          <a:xfrm>
            <a:off x="952782" y="1712399"/>
            <a:ext cx="4166561" cy="3693319"/>
          </a:xfrm>
          <a:prstGeom prst="rect">
            <a:avLst/>
          </a:prstGeom>
          <a:noFill/>
          <a:ln>
            <a:noFill/>
          </a:ln>
        </p:spPr>
        <p:txBody>
          <a:bodyPr wrap="square">
            <a:spAutoFit/>
          </a:bodyPr>
          <a:lstStyle/>
          <a:p>
            <a:pPr algn="just"/>
            <a:endParaRPr lang="es-ES" b="0" i="0" dirty="0">
              <a:solidFill>
                <a:srgbClr val="000000"/>
              </a:solidFill>
              <a:effectLst/>
              <a:latin typeface="Arial" panose="020B0604020202020204" pitchFamily="34" charset="0"/>
              <a:cs typeface="Arial" panose="020B0604020202020204" pitchFamily="34" charset="0"/>
            </a:endParaRPr>
          </a:p>
          <a:p>
            <a:pPr algn="just"/>
            <a:endParaRPr lang="es-ES" dirty="0">
              <a:solidFill>
                <a:srgbClr val="000000"/>
              </a:solidFill>
              <a:latin typeface="Arial" panose="020B0604020202020204" pitchFamily="34" charset="0"/>
              <a:cs typeface="Arial" panose="020B0604020202020204" pitchFamily="34" charset="0"/>
            </a:endParaRPr>
          </a:p>
          <a:p>
            <a:pPr algn="just"/>
            <a:endParaRPr lang="es-ES" b="0" i="0" dirty="0">
              <a:solidFill>
                <a:srgbClr val="000000"/>
              </a:solidFill>
              <a:effectLst/>
              <a:latin typeface="Arial" panose="020B0604020202020204" pitchFamily="34" charset="0"/>
              <a:cs typeface="Arial" panose="020B0604020202020204" pitchFamily="34" charset="0"/>
            </a:endParaRPr>
          </a:p>
          <a:p>
            <a:pPr algn="just"/>
            <a:r>
              <a:rPr lang="es-ES" b="0" i="0" dirty="0">
                <a:solidFill>
                  <a:srgbClr val="000000"/>
                </a:solidFill>
                <a:effectLst/>
                <a:latin typeface="Arial" panose="020B0604020202020204" pitchFamily="34" charset="0"/>
                <a:cs typeface="Arial" panose="020B0604020202020204" pitchFamily="34" charset="0"/>
              </a:rPr>
              <a:t>Se orienta a que la Empresa de Servicios Públicos Domiciliarios de Rovira – Tolima “EMSPUROVIRA E.S.P.” será la Empresa líder de la región en la prestación de los servicios públicos domiciliarios con compromiso social, lo que le permitirá trascender y ser considerada entre las empresas competitivas de su género en el contexto Departamental y Nacional.</a:t>
            </a:r>
          </a:p>
        </p:txBody>
      </p:sp>
      <p:sp>
        <p:nvSpPr>
          <p:cNvPr id="9" name="CuadroTexto 8">
            <a:extLst>
              <a:ext uri="{FF2B5EF4-FFF2-40B4-BE49-F238E27FC236}">
                <a16:creationId xmlns:a16="http://schemas.microsoft.com/office/drawing/2014/main" id="{11AB4C42-DF87-470B-AE81-0F5DC2BECE37}"/>
              </a:ext>
            </a:extLst>
          </p:cNvPr>
          <p:cNvSpPr txBox="1"/>
          <p:nvPr/>
        </p:nvSpPr>
        <p:spPr>
          <a:xfrm>
            <a:off x="7082970" y="2266397"/>
            <a:ext cx="3784031" cy="3139321"/>
          </a:xfrm>
          <a:prstGeom prst="rect">
            <a:avLst/>
          </a:prstGeom>
          <a:noFill/>
          <a:ln>
            <a:noFill/>
          </a:ln>
        </p:spPr>
        <p:txBody>
          <a:bodyPr wrap="square">
            <a:spAutoFit/>
          </a:bodyPr>
          <a:lstStyle/>
          <a:p>
            <a:pPr algn="ctr"/>
            <a:endParaRPr lang="es-ES" b="1" i="0" dirty="0">
              <a:solidFill>
                <a:srgbClr val="182E54"/>
              </a:solidFill>
              <a:effectLst/>
              <a:latin typeface="Poppins" panose="00000500000000000000" pitchFamily="2" charset="0"/>
            </a:endParaRPr>
          </a:p>
          <a:p>
            <a:pPr algn="just"/>
            <a:r>
              <a:rPr lang="es-ES" b="0" i="0" dirty="0">
                <a:solidFill>
                  <a:srgbClr val="000000"/>
                </a:solidFill>
                <a:effectLst/>
                <a:latin typeface="Arial" panose="020B0604020202020204" pitchFamily="34" charset="0"/>
                <a:cs typeface="Arial" panose="020B0604020202020204" pitchFamily="34" charset="0"/>
              </a:rPr>
              <a:t>Como Empresa Industrial y Comercial del Estado, estamos creados para “garantizar al cliente la prestación de los servicios públicos de Acueducto, Alcantarillado y Aseo con la calidad exigida por la normatividad vigente con eficiencia, continuidad, tecnología y un gran compromiso de su talento humano”.</a:t>
            </a:r>
          </a:p>
        </p:txBody>
      </p:sp>
      <p:sp>
        <p:nvSpPr>
          <p:cNvPr id="3" name="Cinta: inclinada hacia arriba 2">
            <a:extLst>
              <a:ext uri="{FF2B5EF4-FFF2-40B4-BE49-F238E27FC236}">
                <a16:creationId xmlns:a16="http://schemas.microsoft.com/office/drawing/2014/main" id="{6597C158-D2AC-4FC5-A6AE-FCE084F81C43}"/>
              </a:ext>
            </a:extLst>
          </p:cNvPr>
          <p:cNvSpPr/>
          <p:nvPr/>
        </p:nvSpPr>
        <p:spPr>
          <a:xfrm>
            <a:off x="425115" y="1537310"/>
            <a:ext cx="5061286" cy="908015"/>
          </a:xfrm>
          <a:prstGeom prst="ribbon2">
            <a:avLst>
              <a:gd name="adj1" fmla="val 16667"/>
              <a:gd name="adj2" fmla="val 68910"/>
            </a:avLst>
          </a:prstGeom>
          <a:solidFill>
            <a:srgbClr val="00B05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Cinta: inclinada hacia arriba 11">
            <a:extLst>
              <a:ext uri="{FF2B5EF4-FFF2-40B4-BE49-F238E27FC236}">
                <a16:creationId xmlns:a16="http://schemas.microsoft.com/office/drawing/2014/main" id="{85068457-82C6-4F9F-8855-FE0F67FC589B}"/>
              </a:ext>
            </a:extLst>
          </p:cNvPr>
          <p:cNvSpPr/>
          <p:nvPr/>
        </p:nvSpPr>
        <p:spPr>
          <a:xfrm>
            <a:off x="6444342" y="1537311"/>
            <a:ext cx="5061286" cy="908015"/>
          </a:xfrm>
          <a:prstGeom prst="ribbon2">
            <a:avLst>
              <a:gd name="adj1" fmla="val 16667"/>
              <a:gd name="adj2" fmla="val 68910"/>
            </a:avLst>
          </a:prstGeom>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14" name="Conector recto 13">
            <a:extLst>
              <a:ext uri="{FF2B5EF4-FFF2-40B4-BE49-F238E27FC236}">
                <a16:creationId xmlns:a16="http://schemas.microsoft.com/office/drawing/2014/main" id="{1B766D80-E272-4271-B0E1-A13498056CFD}"/>
              </a:ext>
            </a:extLst>
          </p:cNvPr>
          <p:cNvCxnSpPr>
            <a:cxnSpLocks/>
          </p:cNvCxnSpPr>
          <p:nvPr/>
        </p:nvCxnSpPr>
        <p:spPr>
          <a:xfrm>
            <a:off x="5950857" y="1712399"/>
            <a:ext cx="0" cy="3693319"/>
          </a:xfrm>
          <a:prstGeom prst="line">
            <a:avLst/>
          </a:prstGeom>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A8EE06BC-567B-4FC0-9269-A3C8E84914A6}"/>
              </a:ext>
            </a:extLst>
          </p:cNvPr>
          <p:cNvSpPr txBox="1"/>
          <p:nvPr/>
        </p:nvSpPr>
        <p:spPr>
          <a:xfrm>
            <a:off x="1914926" y="1531686"/>
            <a:ext cx="2855116" cy="769441"/>
          </a:xfrm>
          <a:prstGeom prst="rect">
            <a:avLst/>
          </a:prstGeom>
          <a:noFill/>
        </p:spPr>
        <p:txBody>
          <a:bodyPr wrap="square" rtlCol="0">
            <a:spAutoFit/>
          </a:bodyPr>
          <a:lstStyle/>
          <a:p>
            <a:pPr algn="ctr"/>
            <a:r>
              <a:rPr lang="es-ES" sz="4400" b="1" kern="1200" dirty="0">
                <a:solidFill>
                  <a:schemeClr val="bg1"/>
                </a:solidFill>
                <a:effectLst/>
                <a:latin typeface="Arial" panose="020B0604020202020204" pitchFamily="34" charset="0"/>
                <a:ea typeface="Calibri" panose="020F0502020204030204" pitchFamily="34" charset="0"/>
              </a:rPr>
              <a:t>VISIÓN</a:t>
            </a:r>
            <a:r>
              <a:rPr lang="es-ES" sz="4000" b="1" dirty="0">
                <a:solidFill>
                  <a:schemeClr val="bg1"/>
                </a:solidFill>
                <a:latin typeface="Arial" panose="020B0604020202020204" pitchFamily="34" charset="0"/>
                <a:cs typeface="Arial" panose="020B0604020202020204" pitchFamily="34" charset="0"/>
              </a:rPr>
              <a:t> </a:t>
            </a:r>
            <a:r>
              <a:rPr lang="es-ES" dirty="0"/>
              <a:t> </a:t>
            </a:r>
            <a:endParaRPr lang="es-CO" dirty="0"/>
          </a:p>
        </p:txBody>
      </p:sp>
      <p:sp>
        <p:nvSpPr>
          <p:cNvPr id="18" name="CuadroTexto 17">
            <a:extLst>
              <a:ext uri="{FF2B5EF4-FFF2-40B4-BE49-F238E27FC236}">
                <a16:creationId xmlns:a16="http://schemas.microsoft.com/office/drawing/2014/main" id="{987D216A-33E7-4AE6-A758-2E4679134D18}"/>
              </a:ext>
            </a:extLst>
          </p:cNvPr>
          <p:cNvSpPr txBox="1"/>
          <p:nvPr/>
        </p:nvSpPr>
        <p:spPr>
          <a:xfrm>
            <a:off x="7226583" y="1537310"/>
            <a:ext cx="2855116" cy="769441"/>
          </a:xfrm>
          <a:prstGeom prst="rect">
            <a:avLst/>
          </a:prstGeom>
          <a:noFill/>
        </p:spPr>
        <p:txBody>
          <a:bodyPr wrap="square" rtlCol="0">
            <a:spAutoFit/>
          </a:bodyPr>
          <a:lstStyle/>
          <a:p>
            <a:pPr algn="ctr"/>
            <a:r>
              <a:rPr lang="es-ES" sz="4400" b="1" kern="1200" dirty="0">
                <a:solidFill>
                  <a:schemeClr val="bg1"/>
                </a:solidFill>
                <a:effectLst/>
                <a:latin typeface="Arial" panose="020B0604020202020204" pitchFamily="34" charset="0"/>
                <a:ea typeface="Calibri" panose="020F0502020204030204" pitchFamily="34" charset="0"/>
              </a:rPr>
              <a:t>MISIÓN</a:t>
            </a:r>
            <a:r>
              <a:rPr lang="es-ES" sz="4000" b="1" dirty="0">
                <a:solidFill>
                  <a:schemeClr val="bg1"/>
                </a:solidFill>
                <a:latin typeface="Arial" panose="020B0604020202020204" pitchFamily="34" charset="0"/>
                <a:cs typeface="Arial" panose="020B0604020202020204" pitchFamily="34" charset="0"/>
              </a:rPr>
              <a:t>  </a:t>
            </a:r>
            <a:r>
              <a:rPr lang="es-ES" dirty="0"/>
              <a:t> </a:t>
            </a:r>
            <a:endParaRPr lang="es-CO" dirty="0"/>
          </a:p>
        </p:txBody>
      </p:sp>
      <p:pic>
        <p:nvPicPr>
          <p:cNvPr id="19" name="Gráfico 18" descr="Diana con relleno sólido">
            <a:extLst>
              <a:ext uri="{FF2B5EF4-FFF2-40B4-BE49-F238E27FC236}">
                <a16:creationId xmlns:a16="http://schemas.microsoft.com/office/drawing/2014/main" id="{C6285A2B-5CAD-4F5B-B1AA-2AC5795D02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85612" y="1459207"/>
            <a:ext cx="914400" cy="914400"/>
          </a:xfrm>
          <a:prstGeom prst="rect">
            <a:avLst/>
          </a:prstGeom>
        </p:spPr>
      </p:pic>
      <p:pic>
        <p:nvPicPr>
          <p:cNvPr id="21" name="Gráfico 20" descr="Ojo con relleno sólido">
            <a:extLst>
              <a:ext uri="{FF2B5EF4-FFF2-40B4-BE49-F238E27FC236}">
                <a16:creationId xmlns:a16="http://schemas.microsoft.com/office/drawing/2014/main" id="{29A77159-9256-473E-AE27-A7FBEAA968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18383" y="1452282"/>
            <a:ext cx="914400" cy="914400"/>
          </a:xfrm>
          <a:prstGeom prst="rect">
            <a:avLst/>
          </a:prstGeom>
        </p:spPr>
      </p:pic>
    </p:spTree>
    <p:extLst>
      <p:ext uri="{BB962C8B-B14F-4D97-AF65-F5344CB8AC3E}">
        <p14:creationId xmlns:p14="http://schemas.microsoft.com/office/powerpoint/2010/main" val="3361848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16" name="CuadroTexto 15">
            <a:extLst>
              <a:ext uri="{FF2B5EF4-FFF2-40B4-BE49-F238E27FC236}">
                <a16:creationId xmlns:a16="http://schemas.microsoft.com/office/drawing/2014/main" id="{A8EE06BC-567B-4FC0-9269-A3C8E84914A6}"/>
              </a:ext>
            </a:extLst>
          </p:cNvPr>
          <p:cNvSpPr txBox="1"/>
          <p:nvPr/>
        </p:nvSpPr>
        <p:spPr>
          <a:xfrm>
            <a:off x="1914926" y="1531686"/>
            <a:ext cx="2855116" cy="769441"/>
          </a:xfrm>
          <a:prstGeom prst="rect">
            <a:avLst/>
          </a:prstGeom>
          <a:noFill/>
        </p:spPr>
        <p:txBody>
          <a:bodyPr wrap="square" rtlCol="0">
            <a:spAutoFit/>
          </a:bodyPr>
          <a:lstStyle/>
          <a:p>
            <a:pPr algn="ctr"/>
            <a:r>
              <a:rPr lang="es-ES" sz="4400" b="1" kern="1200" dirty="0">
                <a:solidFill>
                  <a:schemeClr val="bg1"/>
                </a:solidFill>
                <a:effectLst/>
                <a:latin typeface="Arial" panose="020B0604020202020204" pitchFamily="34" charset="0"/>
                <a:ea typeface="Calibri" panose="020F0502020204030204" pitchFamily="34" charset="0"/>
              </a:rPr>
              <a:t>VIIÓN</a:t>
            </a:r>
            <a:r>
              <a:rPr lang="es-ES" sz="4000" b="1" dirty="0">
                <a:solidFill>
                  <a:schemeClr val="bg1"/>
                </a:solidFill>
                <a:latin typeface="Arial" panose="020B0604020202020204" pitchFamily="34" charset="0"/>
                <a:cs typeface="Arial" panose="020B0604020202020204" pitchFamily="34" charset="0"/>
              </a:rPr>
              <a:t> </a:t>
            </a:r>
            <a:r>
              <a:rPr lang="es-ES" dirty="0"/>
              <a:t> </a:t>
            </a:r>
            <a:endParaRPr lang="es-CO" dirty="0"/>
          </a:p>
        </p:txBody>
      </p:sp>
      <p:sp>
        <p:nvSpPr>
          <p:cNvPr id="13" name="CuadroTexto 12">
            <a:extLst>
              <a:ext uri="{FF2B5EF4-FFF2-40B4-BE49-F238E27FC236}">
                <a16:creationId xmlns:a16="http://schemas.microsoft.com/office/drawing/2014/main" id="{34737E48-ECEE-42FF-8428-D509846EC5EC}"/>
              </a:ext>
            </a:extLst>
          </p:cNvPr>
          <p:cNvSpPr txBox="1"/>
          <p:nvPr/>
        </p:nvSpPr>
        <p:spPr>
          <a:xfrm>
            <a:off x="2742562" y="74846"/>
            <a:ext cx="6706876" cy="1015663"/>
          </a:xfrm>
          <a:prstGeom prst="rect">
            <a:avLst/>
          </a:prstGeom>
          <a:noFill/>
        </p:spPr>
        <p:txBody>
          <a:bodyPr wrap="square" rtlCol="0">
            <a:spAutoFit/>
          </a:bodyPr>
          <a:lstStyle/>
          <a:p>
            <a:pPr algn="ctr"/>
            <a:r>
              <a:rPr lang="es-ES" sz="6000" b="1" dirty="0">
                <a:solidFill>
                  <a:schemeClr val="bg1"/>
                </a:solidFill>
              </a:rPr>
              <a:t>ACUEDUCTO</a:t>
            </a:r>
            <a:r>
              <a:rPr lang="es-ES" sz="2800" b="1" dirty="0">
                <a:solidFill>
                  <a:schemeClr val="bg1"/>
                </a:solidFill>
              </a:rPr>
              <a:t> </a:t>
            </a:r>
            <a:endParaRPr lang="es-CO" sz="2800" b="1" dirty="0">
              <a:solidFill>
                <a:schemeClr val="bg1"/>
              </a:solidFill>
            </a:endParaRPr>
          </a:p>
        </p:txBody>
      </p:sp>
      <p:sp>
        <p:nvSpPr>
          <p:cNvPr id="15" name="CuadroTexto 14">
            <a:extLst>
              <a:ext uri="{FF2B5EF4-FFF2-40B4-BE49-F238E27FC236}">
                <a16:creationId xmlns:a16="http://schemas.microsoft.com/office/drawing/2014/main" id="{A817BECE-E818-4E45-B9AF-9C9EF9438463}"/>
              </a:ext>
            </a:extLst>
          </p:cNvPr>
          <p:cNvSpPr txBox="1"/>
          <p:nvPr/>
        </p:nvSpPr>
        <p:spPr>
          <a:xfrm>
            <a:off x="441487" y="2360313"/>
            <a:ext cx="5283378" cy="2862322"/>
          </a:xfrm>
          <a:prstGeom prst="rect">
            <a:avLst/>
          </a:prstGeom>
          <a:noFill/>
        </p:spPr>
        <p:txBody>
          <a:bodyPr wrap="square">
            <a:spAutoFit/>
          </a:bodyPr>
          <a:lstStyle/>
          <a:p>
            <a:pPr marL="285750" indent="-285750" algn="just">
              <a:buFont typeface="Wingdings" panose="05000000000000000000" pitchFamily="2" charset="2"/>
              <a:buChar char="§"/>
            </a:pPr>
            <a:r>
              <a:rPr lang="es-CO" sz="1800" b="1" dirty="0">
                <a:effectLst/>
                <a:latin typeface="Arial" panose="020B0604020202020204" pitchFamily="34" charset="0"/>
                <a:ea typeface="Times New Roman" panose="02020603050405020304" pitchFamily="18" charset="0"/>
                <a:cs typeface="Arial" panose="020B0604020202020204" pitchFamily="34" charset="0"/>
              </a:rPr>
              <a:t>Captación:</a:t>
            </a:r>
            <a:r>
              <a:rPr lang="es-CO" sz="1800" dirty="0">
                <a:effectLst/>
                <a:latin typeface="Arial" panose="020B0604020202020204" pitchFamily="34" charset="0"/>
                <a:ea typeface="Times New Roman" panose="02020603050405020304" pitchFamily="18" charset="0"/>
                <a:cs typeface="Arial" panose="020B0604020202020204" pitchFamily="34" charset="0"/>
              </a:rPr>
              <a:t> mantenimiento diario para garantizar el flujo continuo de agua hacia la Planta de Tratamiento.</a:t>
            </a:r>
          </a:p>
          <a:p>
            <a:pPr marL="285750" indent="-285750" algn="just">
              <a:buFont typeface="Wingdings" panose="05000000000000000000" pitchFamily="2" charset="2"/>
              <a:buChar char="§"/>
            </a:pPr>
            <a:r>
              <a:rPr lang="es-CO" sz="1800" b="1" dirty="0">
                <a:effectLst/>
                <a:latin typeface="Arial" panose="020B0604020202020204" pitchFamily="34" charset="0"/>
                <a:ea typeface="Times New Roman" panose="02020603050405020304" pitchFamily="18" charset="0"/>
                <a:cs typeface="Arial" panose="020B0604020202020204" pitchFamily="34" charset="0"/>
              </a:rPr>
              <a:t>Desarenadores:</a:t>
            </a:r>
            <a:r>
              <a:rPr lang="es-CO" sz="1800" dirty="0">
                <a:effectLst/>
                <a:latin typeface="Arial" panose="020B0604020202020204" pitchFamily="34" charset="0"/>
                <a:ea typeface="Times New Roman" panose="02020603050405020304" pitchFamily="18" charset="0"/>
                <a:cs typeface="Arial" panose="020B0604020202020204" pitchFamily="34" charset="0"/>
              </a:rPr>
              <a:t> mantenimiento semanal o quincenal, según las condiciones del afluente, mediante limpieza y retiro de sedimentos.</a:t>
            </a:r>
          </a:p>
          <a:p>
            <a:pPr marL="285750" indent="-285750" algn="just">
              <a:buFont typeface="Wingdings" panose="05000000000000000000" pitchFamily="2" charset="2"/>
              <a:buChar char="§"/>
            </a:pPr>
            <a:r>
              <a:rPr lang="es-CO" sz="1800" b="1" dirty="0">
                <a:effectLst/>
                <a:latin typeface="Arial" panose="020B0604020202020204" pitchFamily="34" charset="0"/>
                <a:ea typeface="Times New Roman" panose="02020603050405020304" pitchFamily="18" charset="0"/>
                <a:cs typeface="Arial" panose="020B0604020202020204" pitchFamily="34" charset="0"/>
              </a:rPr>
              <a:t>Línea de conducción:</a:t>
            </a:r>
            <a:r>
              <a:rPr lang="es-CO" sz="1800" dirty="0">
                <a:effectLst/>
                <a:latin typeface="Arial" panose="020B0604020202020204" pitchFamily="34" charset="0"/>
                <a:ea typeface="Times New Roman" panose="02020603050405020304" pitchFamily="18" charset="0"/>
                <a:cs typeface="Arial" panose="020B0604020202020204" pitchFamily="34" charset="0"/>
              </a:rPr>
              <a:t> recorridos mensuales para detectar fugas, prevenir deslizamientos y verificar el caudal, con inspecciones adicionales cuando se presentan novedades.</a:t>
            </a:r>
          </a:p>
        </p:txBody>
      </p:sp>
      <p:pic>
        <p:nvPicPr>
          <p:cNvPr id="17" name="Imagen 16">
            <a:extLst>
              <a:ext uri="{FF2B5EF4-FFF2-40B4-BE49-F238E27FC236}">
                <a16:creationId xmlns:a16="http://schemas.microsoft.com/office/drawing/2014/main" id="{BB88638D-9CD7-4FEF-9C1A-2CDB358D7E75}"/>
              </a:ext>
            </a:extLst>
          </p:cNvPr>
          <p:cNvPicPr>
            <a:picLocks noChangeAspect="1"/>
          </p:cNvPicPr>
          <p:nvPr/>
        </p:nvPicPr>
        <p:blipFill rotWithShape="1">
          <a:blip r:embed="rId4"/>
          <a:srcRect b="13674"/>
          <a:stretch/>
        </p:blipFill>
        <p:spPr>
          <a:xfrm>
            <a:off x="6323827" y="2070447"/>
            <a:ext cx="2357948" cy="4061412"/>
          </a:xfrm>
          <a:prstGeom prst="rect">
            <a:avLst/>
          </a:prstGeom>
          <a:ln w="28575">
            <a:solidFill>
              <a:srgbClr val="0070C0"/>
            </a:solidFill>
          </a:ln>
          <a:effectLst>
            <a:outerShdw blurRad="292100" dist="139700" dir="2700000" algn="tl" rotWithShape="0">
              <a:srgbClr val="333333">
                <a:alpha val="65000"/>
              </a:srgbClr>
            </a:outerShdw>
          </a:effectLst>
        </p:spPr>
      </p:pic>
      <p:pic>
        <p:nvPicPr>
          <p:cNvPr id="20" name="Imagen 19">
            <a:extLst>
              <a:ext uri="{FF2B5EF4-FFF2-40B4-BE49-F238E27FC236}">
                <a16:creationId xmlns:a16="http://schemas.microsoft.com/office/drawing/2014/main" id="{265D87C5-423C-4FE9-AE7E-F03E74109819}"/>
              </a:ext>
            </a:extLst>
          </p:cNvPr>
          <p:cNvPicPr>
            <a:picLocks noChangeAspect="1"/>
          </p:cNvPicPr>
          <p:nvPr/>
        </p:nvPicPr>
        <p:blipFill>
          <a:blip r:embed="rId5"/>
          <a:stretch>
            <a:fillRect/>
          </a:stretch>
        </p:blipFill>
        <p:spPr>
          <a:xfrm>
            <a:off x="8919767" y="1344307"/>
            <a:ext cx="2357948" cy="4061411"/>
          </a:xfrm>
          <a:prstGeom prst="rect">
            <a:avLst/>
          </a:prstGeom>
          <a:ln w="28575">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8078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5" name="CuadroTexto 4">
            <a:extLst>
              <a:ext uri="{FF2B5EF4-FFF2-40B4-BE49-F238E27FC236}">
                <a16:creationId xmlns:a16="http://schemas.microsoft.com/office/drawing/2014/main" id="{CD7F53B3-BF4A-4AA6-ACAF-5D267EA46D16}"/>
              </a:ext>
            </a:extLst>
          </p:cNvPr>
          <p:cNvSpPr txBox="1"/>
          <p:nvPr/>
        </p:nvSpPr>
        <p:spPr>
          <a:xfrm>
            <a:off x="3614057" y="122309"/>
            <a:ext cx="4963886" cy="1015663"/>
          </a:xfrm>
          <a:prstGeom prst="rect">
            <a:avLst/>
          </a:prstGeom>
          <a:noFill/>
        </p:spPr>
        <p:txBody>
          <a:bodyPr wrap="square" rtlCol="0">
            <a:spAutoFit/>
          </a:bodyPr>
          <a:lstStyle/>
          <a:p>
            <a:pPr algn="ctr"/>
            <a:r>
              <a:rPr lang="es-ES" sz="3000" b="1" dirty="0">
                <a:solidFill>
                  <a:schemeClr val="bg1"/>
                </a:solidFill>
              </a:rPr>
              <a:t>LINEA DE CONDUCCION SAN JAVIER LA TROJA</a:t>
            </a:r>
            <a:endParaRPr lang="es-CO" sz="3000" b="1" dirty="0">
              <a:solidFill>
                <a:schemeClr val="bg1"/>
              </a:solidFill>
            </a:endParaRPr>
          </a:p>
        </p:txBody>
      </p:sp>
      <p:sp>
        <p:nvSpPr>
          <p:cNvPr id="6" name="CuadroTexto 5">
            <a:extLst>
              <a:ext uri="{FF2B5EF4-FFF2-40B4-BE49-F238E27FC236}">
                <a16:creationId xmlns:a16="http://schemas.microsoft.com/office/drawing/2014/main" id="{3ABA2274-DE72-484C-BD12-85EE26C45449}"/>
              </a:ext>
            </a:extLst>
          </p:cNvPr>
          <p:cNvSpPr txBox="1"/>
          <p:nvPr/>
        </p:nvSpPr>
        <p:spPr>
          <a:xfrm>
            <a:off x="540449" y="4813412"/>
            <a:ext cx="10173039" cy="1077218"/>
          </a:xfrm>
          <a:prstGeom prst="rect">
            <a:avLst/>
          </a:prstGeom>
          <a:noFill/>
        </p:spPr>
        <p:txBody>
          <a:bodyPr wrap="square" rtlCol="0">
            <a:spAutoFit/>
          </a:bodyPr>
          <a:lstStyle/>
          <a:p>
            <a:pPr algn="ctr"/>
            <a:r>
              <a:rPr lang="es-ES" sz="1600" b="1" dirty="0">
                <a:latin typeface="Arial Narrow" panose="020B0606020202030204" pitchFamily="34" charset="0"/>
              </a:rPr>
              <a:t>CONTRATAR LAS OBRAS DE DESPLAZAMIENTO Y REVESTIMIENTO DE UN TRAMO DE LA LÍNEA DE CONDUCCIÓN DEL ACUEDUCTO URBANO DEL MUNICIPIO DE ROVIRA – TOLIMA, EN EL SECTOR COMPRENDIDO EN EL PASO DE LA VÍA A LA VEREDA SAN JAVIER – LA TROJA, CON EL FIN DE GARANTIZAR LA CONTINUIDAD, SEGURIDAD Y EFICIENCIA EN LA PRESTACIÓN DEL SERVICIO PÚBLICO DE AGUA POTABLE</a:t>
            </a:r>
            <a:endParaRPr lang="es-CO" sz="1600" b="1" dirty="0">
              <a:latin typeface="Arial Narrow" panose="020B0606020202030204" pitchFamily="34" charset="0"/>
            </a:endParaRPr>
          </a:p>
        </p:txBody>
      </p:sp>
      <p:pic>
        <p:nvPicPr>
          <p:cNvPr id="8" name="Imagen 7">
            <a:extLst>
              <a:ext uri="{FF2B5EF4-FFF2-40B4-BE49-F238E27FC236}">
                <a16:creationId xmlns:a16="http://schemas.microsoft.com/office/drawing/2014/main" id="{92F5ED9F-2933-4053-B5BB-4760F25286DA}"/>
              </a:ext>
            </a:extLst>
          </p:cNvPr>
          <p:cNvPicPr>
            <a:picLocks noChangeAspect="1"/>
          </p:cNvPicPr>
          <p:nvPr/>
        </p:nvPicPr>
        <p:blipFill>
          <a:blip r:embed="rId4"/>
          <a:stretch>
            <a:fillRect/>
          </a:stretch>
        </p:blipFill>
        <p:spPr>
          <a:xfrm>
            <a:off x="4604255" y="1437906"/>
            <a:ext cx="2318381" cy="3093482"/>
          </a:xfrm>
          <a:prstGeom prst="rect">
            <a:avLst/>
          </a:prstGeom>
          <a:ln w="28575">
            <a:solidFill>
              <a:srgbClr val="0070C0"/>
            </a:solidFill>
          </a:ln>
        </p:spPr>
      </p:pic>
      <p:pic>
        <p:nvPicPr>
          <p:cNvPr id="12" name="Imagen 11">
            <a:extLst>
              <a:ext uri="{FF2B5EF4-FFF2-40B4-BE49-F238E27FC236}">
                <a16:creationId xmlns:a16="http://schemas.microsoft.com/office/drawing/2014/main" id="{1DCDB85B-F396-499E-97EA-45238E4D5EDB}"/>
              </a:ext>
            </a:extLst>
          </p:cNvPr>
          <p:cNvPicPr>
            <a:picLocks noChangeAspect="1"/>
          </p:cNvPicPr>
          <p:nvPr/>
        </p:nvPicPr>
        <p:blipFill>
          <a:blip r:embed="rId5"/>
          <a:stretch>
            <a:fillRect/>
          </a:stretch>
        </p:blipFill>
        <p:spPr>
          <a:xfrm>
            <a:off x="7603421" y="1437906"/>
            <a:ext cx="2275251" cy="3093483"/>
          </a:xfrm>
          <a:prstGeom prst="rect">
            <a:avLst/>
          </a:prstGeom>
          <a:ln w="28575">
            <a:solidFill>
              <a:srgbClr val="0070C0"/>
            </a:solidFill>
          </a:ln>
        </p:spPr>
      </p:pic>
      <p:pic>
        <p:nvPicPr>
          <p:cNvPr id="3" name="Imagen 2">
            <a:extLst>
              <a:ext uri="{FF2B5EF4-FFF2-40B4-BE49-F238E27FC236}">
                <a16:creationId xmlns:a16="http://schemas.microsoft.com/office/drawing/2014/main" id="{B110CBA2-5292-4153-92B3-E6FCC7E0775B}"/>
              </a:ext>
            </a:extLst>
          </p:cNvPr>
          <p:cNvPicPr>
            <a:picLocks noChangeAspect="1"/>
          </p:cNvPicPr>
          <p:nvPr/>
        </p:nvPicPr>
        <p:blipFill>
          <a:blip r:embed="rId6"/>
          <a:stretch>
            <a:fillRect/>
          </a:stretch>
        </p:blipFill>
        <p:spPr>
          <a:xfrm>
            <a:off x="1586255" y="1416011"/>
            <a:ext cx="2337215" cy="3099959"/>
          </a:xfrm>
          <a:prstGeom prst="rect">
            <a:avLst/>
          </a:prstGeom>
          <a:ln w="28575">
            <a:solidFill>
              <a:srgbClr val="0070C0"/>
            </a:solidFill>
          </a:ln>
        </p:spPr>
      </p:pic>
    </p:spTree>
    <p:extLst>
      <p:ext uri="{BB962C8B-B14F-4D97-AF65-F5344CB8AC3E}">
        <p14:creationId xmlns:p14="http://schemas.microsoft.com/office/powerpoint/2010/main" val="1412352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5" name="CuadroTexto 4">
            <a:extLst>
              <a:ext uri="{FF2B5EF4-FFF2-40B4-BE49-F238E27FC236}">
                <a16:creationId xmlns:a16="http://schemas.microsoft.com/office/drawing/2014/main" id="{CD7F53B3-BF4A-4AA6-ACAF-5D267EA46D16}"/>
              </a:ext>
            </a:extLst>
          </p:cNvPr>
          <p:cNvSpPr txBox="1"/>
          <p:nvPr/>
        </p:nvSpPr>
        <p:spPr>
          <a:xfrm>
            <a:off x="3259125" y="0"/>
            <a:ext cx="5673749" cy="1200329"/>
          </a:xfrm>
          <a:prstGeom prst="rect">
            <a:avLst/>
          </a:prstGeom>
          <a:noFill/>
        </p:spPr>
        <p:txBody>
          <a:bodyPr wrap="square" rtlCol="0">
            <a:spAutoFit/>
          </a:bodyPr>
          <a:lstStyle/>
          <a:p>
            <a:pPr algn="ctr"/>
            <a:r>
              <a:rPr lang="es-ES" sz="2400" b="1" dirty="0">
                <a:solidFill>
                  <a:schemeClr val="bg1"/>
                </a:solidFill>
              </a:rPr>
              <a:t>OTROS MANTENIMIENTOS Y REPARACIONES REALIZADAS EN LAS REDES DEL ACUEDUCTO</a:t>
            </a:r>
            <a:endParaRPr lang="es-CO" sz="2400" b="1" dirty="0">
              <a:solidFill>
                <a:schemeClr val="bg1"/>
              </a:solidFill>
            </a:endParaRPr>
          </a:p>
        </p:txBody>
      </p:sp>
      <p:pic>
        <p:nvPicPr>
          <p:cNvPr id="4" name="Imagen 3">
            <a:extLst>
              <a:ext uri="{FF2B5EF4-FFF2-40B4-BE49-F238E27FC236}">
                <a16:creationId xmlns:a16="http://schemas.microsoft.com/office/drawing/2014/main" id="{D10C0299-3624-41CA-AAC8-E7B10759CD8D}"/>
              </a:ext>
            </a:extLst>
          </p:cNvPr>
          <p:cNvPicPr>
            <a:picLocks noChangeAspect="1"/>
          </p:cNvPicPr>
          <p:nvPr/>
        </p:nvPicPr>
        <p:blipFill>
          <a:blip r:embed="rId5"/>
          <a:stretch>
            <a:fillRect/>
          </a:stretch>
        </p:blipFill>
        <p:spPr>
          <a:xfrm>
            <a:off x="1037973" y="1530077"/>
            <a:ext cx="2614576" cy="3488703"/>
          </a:xfrm>
          <a:prstGeom prst="rect">
            <a:avLst/>
          </a:prstGeom>
          <a:ln w="28575">
            <a:solidFill>
              <a:srgbClr val="0070C0"/>
            </a:solidFill>
          </a:ln>
        </p:spPr>
      </p:pic>
      <p:pic>
        <p:nvPicPr>
          <p:cNvPr id="8" name="Imagen 7">
            <a:extLst>
              <a:ext uri="{FF2B5EF4-FFF2-40B4-BE49-F238E27FC236}">
                <a16:creationId xmlns:a16="http://schemas.microsoft.com/office/drawing/2014/main" id="{2B3BF161-C40A-46A1-8F0C-52B3CB11EC81}"/>
              </a:ext>
            </a:extLst>
          </p:cNvPr>
          <p:cNvPicPr>
            <a:picLocks noChangeAspect="1"/>
          </p:cNvPicPr>
          <p:nvPr/>
        </p:nvPicPr>
        <p:blipFill>
          <a:blip r:embed="rId6"/>
          <a:stretch>
            <a:fillRect/>
          </a:stretch>
        </p:blipFill>
        <p:spPr>
          <a:xfrm>
            <a:off x="4338967" y="1520576"/>
            <a:ext cx="2637990" cy="3488703"/>
          </a:xfrm>
          <a:prstGeom prst="rect">
            <a:avLst/>
          </a:prstGeom>
          <a:ln w="28575">
            <a:solidFill>
              <a:srgbClr val="0070C0"/>
            </a:solidFill>
          </a:ln>
        </p:spPr>
      </p:pic>
      <p:pic>
        <p:nvPicPr>
          <p:cNvPr id="12" name="Imagen 11">
            <a:extLst>
              <a:ext uri="{FF2B5EF4-FFF2-40B4-BE49-F238E27FC236}">
                <a16:creationId xmlns:a16="http://schemas.microsoft.com/office/drawing/2014/main" id="{56069782-4D5A-43A3-8815-39BFF7EF7241}"/>
              </a:ext>
            </a:extLst>
          </p:cNvPr>
          <p:cNvPicPr>
            <a:picLocks noChangeAspect="1"/>
          </p:cNvPicPr>
          <p:nvPr/>
        </p:nvPicPr>
        <p:blipFill>
          <a:blip r:embed="rId7"/>
          <a:stretch>
            <a:fillRect/>
          </a:stretch>
        </p:blipFill>
        <p:spPr>
          <a:xfrm>
            <a:off x="7663375" y="1520576"/>
            <a:ext cx="2811954" cy="3498204"/>
          </a:xfrm>
          <a:prstGeom prst="rect">
            <a:avLst/>
          </a:prstGeom>
          <a:ln w="28575">
            <a:solidFill>
              <a:srgbClr val="0070C0"/>
            </a:solidFill>
          </a:ln>
        </p:spPr>
      </p:pic>
      <p:sp>
        <p:nvSpPr>
          <p:cNvPr id="14" name="CuadroTexto 13">
            <a:extLst>
              <a:ext uri="{FF2B5EF4-FFF2-40B4-BE49-F238E27FC236}">
                <a16:creationId xmlns:a16="http://schemas.microsoft.com/office/drawing/2014/main" id="{94285CFA-B894-4475-8DF5-3ACA1487C28F}"/>
              </a:ext>
            </a:extLst>
          </p:cNvPr>
          <p:cNvSpPr txBox="1"/>
          <p:nvPr/>
        </p:nvSpPr>
        <p:spPr>
          <a:xfrm>
            <a:off x="1835350" y="5327923"/>
            <a:ext cx="8140561" cy="532903"/>
          </a:xfrm>
          <a:prstGeom prst="rect">
            <a:avLst/>
          </a:prstGeom>
          <a:noFill/>
        </p:spPr>
        <p:txBody>
          <a:bodyPr wrap="square" rtlCol="0">
            <a:spAutoFit/>
          </a:bodyPr>
          <a:lstStyle/>
          <a:p>
            <a:pPr>
              <a:lnSpc>
                <a:spcPct val="107000"/>
              </a:lnSpc>
              <a:spcAft>
                <a:spcPts val="800"/>
              </a:spcAft>
            </a:pPr>
            <a:r>
              <a:rPr lang="es-ES" sz="2800" b="1" dirty="0">
                <a:effectLst/>
                <a:latin typeface="Calibri" panose="020F0502020204030204" pitchFamily="34" charset="0"/>
                <a:ea typeface="Calibri" panose="020F0502020204030204" pitchFamily="34" charset="0"/>
                <a:cs typeface="Times New Roman" panose="02020603050405020304" pitchFamily="18" charset="0"/>
              </a:rPr>
              <a:t>REPARACIÓN DE FUGA EN LA REDES DE ACUEDUCTO  </a:t>
            </a:r>
            <a:endParaRPr lang="es-CO"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458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5" name="CuadroTexto 4">
            <a:extLst>
              <a:ext uri="{FF2B5EF4-FFF2-40B4-BE49-F238E27FC236}">
                <a16:creationId xmlns:a16="http://schemas.microsoft.com/office/drawing/2014/main" id="{CD7F53B3-BF4A-4AA6-ACAF-5D267EA46D16}"/>
              </a:ext>
            </a:extLst>
          </p:cNvPr>
          <p:cNvSpPr txBox="1"/>
          <p:nvPr/>
        </p:nvSpPr>
        <p:spPr>
          <a:xfrm>
            <a:off x="3259125" y="0"/>
            <a:ext cx="5673749" cy="1200329"/>
          </a:xfrm>
          <a:prstGeom prst="rect">
            <a:avLst/>
          </a:prstGeom>
          <a:noFill/>
        </p:spPr>
        <p:txBody>
          <a:bodyPr wrap="square" rtlCol="0">
            <a:spAutoFit/>
          </a:bodyPr>
          <a:lstStyle/>
          <a:p>
            <a:pPr algn="ctr"/>
            <a:r>
              <a:rPr lang="es-ES" sz="2400" b="1" dirty="0">
                <a:solidFill>
                  <a:schemeClr val="bg1"/>
                </a:solidFill>
              </a:rPr>
              <a:t>OTROS MANTENIMIENTOS Y REPARACIONES REALIZADAS EN LAS REDES DEL ACUEDUCTO</a:t>
            </a:r>
            <a:endParaRPr lang="es-CO" sz="2400" b="1" dirty="0">
              <a:solidFill>
                <a:schemeClr val="bg1"/>
              </a:solidFill>
            </a:endParaRPr>
          </a:p>
        </p:txBody>
      </p:sp>
      <p:pic>
        <p:nvPicPr>
          <p:cNvPr id="3" name="Imagen 2">
            <a:extLst>
              <a:ext uri="{FF2B5EF4-FFF2-40B4-BE49-F238E27FC236}">
                <a16:creationId xmlns:a16="http://schemas.microsoft.com/office/drawing/2014/main" id="{D3C5B8FB-3F93-4546-97B9-336B8EBF14D4}"/>
              </a:ext>
            </a:extLst>
          </p:cNvPr>
          <p:cNvPicPr>
            <a:picLocks noChangeAspect="1"/>
          </p:cNvPicPr>
          <p:nvPr/>
        </p:nvPicPr>
        <p:blipFill>
          <a:blip r:embed="rId4"/>
          <a:stretch>
            <a:fillRect/>
          </a:stretch>
        </p:blipFill>
        <p:spPr>
          <a:xfrm>
            <a:off x="1155998" y="1492055"/>
            <a:ext cx="2741698" cy="3625855"/>
          </a:xfrm>
          <a:prstGeom prst="rect">
            <a:avLst/>
          </a:prstGeom>
          <a:ln w="28575">
            <a:solidFill>
              <a:srgbClr val="0070C0"/>
            </a:solidFill>
          </a:ln>
        </p:spPr>
      </p:pic>
      <p:pic>
        <p:nvPicPr>
          <p:cNvPr id="7" name="Imagen 6">
            <a:extLst>
              <a:ext uri="{FF2B5EF4-FFF2-40B4-BE49-F238E27FC236}">
                <a16:creationId xmlns:a16="http://schemas.microsoft.com/office/drawing/2014/main" id="{2416265D-04E5-4777-9679-FCA7972D6908}"/>
              </a:ext>
            </a:extLst>
          </p:cNvPr>
          <p:cNvPicPr>
            <a:picLocks noChangeAspect="1"/>
          </p:cNvPicPr>
          <p:nvPr/>
        </p:nvPicPr>
        <p:blipFill>
          <a:blip r:embed="rId5"/>
          <a:stretch>
            <a:fillRect/>
          </a:stretch>
        </p:blipFill>
        <p:spPr>
          <a:xfrm>
            <a:off x="4418349" y="1492055"/>
            <a:ext cx="2699067" cy="3625855"/>
          </a:xfrm>
          <a:prstGeom prst="rect">
            <a:avLst/>
          </a:prstGeom>
          <a:ln w="28575">
            <a:solidFill>
              <a:srgbClr val="0070C0"/>
            </a:solidFill>
          </a:ln>
        </p:spPr>
      </p:pic>
      <p:sp>
        <p:nvSpPr>
          <p:cNvPr id="11" name="CuadroTexto 10">
            <a:extLst>
              <a:ext uri="{FF2B5EF4-FFF2-40B4-BE49-F238E27FC236}">
                <a16:creationId xmlns:a16="http://schemas.microsoft.com/office/drawing/2014/main" id="{EEE7F9EA-4F22-47F2-8E54-2C03D4E20735}"/>
              </a:ext>
            </a:extLst>
          </p:cNvPr>
          <p:cNvSpPr txBox="1"/>
          <p:nvPr/>
        </p:nvSpPr>
        <p:spPr>
          <a:xfrm>
            <a:off x="1198443" y="5405718"/>
            <a:ext cx="9646995" cy="461665"/>
          </a:xfrm>
          <a:prstGeom prst="rect">
            <a:avLst/>
          </a:prstGeom>
          <a:noFill/>
        </p:spPr>
        <p:txBody>
          <a:bodyPr wrap="square" rtlCol="0">
            <a:spAutoFit/>
          </a:bodyPr>
          <a:lstStyle/>
          <a:p>
            <a:r>
              <a:rPr lang="es-ES" sz="2400" b="1" dirty="0"/>
              <a:t>CARRERA 1 CON CALLE 6 ESQUINA (FRENTE A LA CASA DE ROBERTO RUIZ)</a:t>
            </a:r>
            <a:endParaRPr lang="es-CO" sz="2400" b="1" dirty="0"/>
          </a:p>
        </p:txBody>
      </p:sp>
      <p:pic>
        <p:nvPicPr>
          <p:cNvPr id="15" name="Imagen 14">
            <a:extLst>
              <a:ext uri="{FF2B5EF4-FFF2-40B4-BE49-F238E27FC236}">
                <a16:creationId xmlns:a16="http://schemas.microsoft.com/office/drawing/2014/main" id="{15BE6FF8-7ABD-4A12-9912-0F867BA3C9A4}"/>
              </a:ext>
            </a:extLst>
          </p:cNvPr>
          <p:cNvPicPr>
            <a:picLocks noChangeAspect="1"/>
          </p:cNvPicPr>
          <p:nvPr/>
        </p:nvPicPr>
        <p:blipFill>
          <a:blip r:embed="rId6"/>
          <a:stretch>
            <a:fillRect/>
          </a:stretch>
        </p:blipFill>
        <p:spPr>
          <a:xfrm>
            <a:off x="7619022" y="1488137"/>
            <a:ext cx="2741698" cy="3629773"/>
          </a:xfrm>
          <a:prstGeom prst="rect">
            <a:avLst/>
          </a:prstGeom>
          <a:ln w="28575">
            <a:solidFill>
              <a:srgbClr val="0070C0"/>
            </a:solidFill>
          </a:ln>
        </p:spPr>
      </p:pic>
    </p:spTree>
    <p:extLst>
      <p:ext uri="{BB962C8B-B14F-4D97-AF65-F5344CB8AC3E}">
        <p14:creationId xmlns:p14="http://schemas.microsoft.com/office/powerpoint/2010/main" val="3114039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42562" y="108864"/>
            <a:ext cx="6706876" cy="1015663"/>
          </a:xfrm>
          <a:prstGeom prst="rect">
            <a:avLst/>
          </a:prstGeom>
          <a:noFill/>
        </p:spPr>
        <p:txBody>
          <a:bodyPr wrap="square" rtlCol="0">
            <a:spAutoFit/>
          </a:bodyPr>
          <a:lstStyle/>
          <a:p>
            <a:pPr algn="ctr"/>
            <a:r>
              <a:rPr lang="es-ES" sz="6000" b="1" dirty="0">
                <a:solidFill>
                  <a:schemeClr val="bg1"/>
                </a:solidFill>
              </a:rPr>
              <a:t>ALCANTARILLADO</a:t>
            </a:r>
            <a:r>
              <a:rPr lang="es-ES" sz="2800" b="1" dirty="0">
                <a:solidFill>
                  <a:schemeClr val="bg1"/>
                </a:solidFill>
              </a:rPr>
              <a:t> </a:t>
            </a:r>
            <a:endParaRPr lang="es-CO" sz="2800" b="1" dirty="0">
              <a:solidFill>
                <a:schemeClr val="bg1"/>
              </a:solidFill>
            </a:endParaRPr>
          </a:p>
        </p:txBody>
      </p:sp>
      <p:sp>
        <p:nvSpPr>
          <p:cNvPr id="7" name="CuadroTexto 6">
            <a:extLst>
              <a:ext uri="{FF2B5EF4-FFF2-40B4-BE49-F238E27FC236}">
                <a16:creationId xmlns:a16="http://schemas.microsoft.com/office/drawing/2014/main" id="{1EC1041E-1E1F-4758-BEF4-FC1563C759FF}"/>
              </a:ext>
            </a:extLst>
          </p:cNvPr>
          <p:cNvSpPr txBox="1"/>
          <p:nvPr/>
        </p:nvSpPr>
        <p:spPr>
          <a:xfrm>
            <a:off x="1931572" y="2290226"/>
            <a:ext cx="8328855" cy="2277547"/>
          </a:xfrm>
          <a:prstGeom prst="rect">
            <a:avLst/>
          </a:prstGeom>
          <a:noFill/>
        </p:spPr>
        <p:txBody>
          <a:bodyPr wrap="square" rtlCol="0">
            <a:spAutoFit/>
          </a:bodyPr>
          <a:lstStyle/>
          <a:p>
            <a:pPr algn="just"/>
            <a:r>
              <a:rPr lang="es-ES" sz="1600" dirty="0">
                <a:latin typeface="Arial" panose="020B0604020202020204" pitchFamily="34" charset="0"/>
                <a:cs typeface="Arial" panose="020B0604020202020204" pitchFamily="34" charset="0"/>
              </a:rPr>
              <a:t>Se ejecutó </a:t>
            </a:r>
            <a:r>
              <a:rPr lang="es-ES" sz="1400" b="1" dirty="0">
                <a:latin typeface="Arial" panose="020B0604020202020204" pitchFamily="34" charset="0"/>
                <a:cs typeface="Arial" panose="020B0604020202020204" pitchFamily="34" charset="0"/>
              </a:rPr>
              <a:t>CONVENIO INTERADMINISTRATIVO DE COOPERACIÓN ENTRE EL MUNICIPIO DE ROVIRA TOLIMA Y LA EMPRESA DE SERVICIOS PÚBLICOS DOMICILIARIOS DE ROVIRA "EMSPUROVIRA" E.S.P. PARA LA SATISFACCIÓN DE NECESIDADES PUBLICAS DE INTERÉS GENERAL EN MATERIA DE SANEAMIENTO BÁSICO EN EL CASCO URBANO DEL MUNICIPIO, PARA ADELANTAR LAS OBRAS NECESARIAS PARA RECOLECTAR, CONDUCIR Y DESCARGAR A LA RED DE ALCANTARILLADO LAS AGUAS SERVIDAS QUE CORREN A CIELO ABIERTO EN LA CALLE 14 ENTRE CARRERAS 6 Y 7 DEL BARRIO MIRAFLORES Y PARA LA CONEXIÓN DE LA RED INTERNA DE ALCANTARILLADO DE LA INSTITUCIÓN EDUCATIVA MARCO MANUEL RUIZ A LA RED PRINCIPAL EN EL MARCO DE LA OPTIMIZACIÓN DE ALCANTARILLADOS URBANOS EN EL MUNICIPIO DE ROVIRA - TOLIMA</a:t>
            </a:r>
            <a:endParaRPr lang="es-CO"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8253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42562" y="108864"/>
            <a:ext cx="6706876" cy="1015663"/>
          </a:xfrm>
          <a:prstGeom prst="rect">
            <a:avLst/>
          </a:prstGeom>
          <a:noFill/>
        </p:spPr>
        <p:txBody>
          <a:bodyPr wrap="square" rtlCol="0">
            <a:spAutoFit/>
          </a:bodyPr>
          <a:lstStyle/>
          <a:p>
            <a:pPr algn="ctr"/>
            <a:r>
              <a:rPr lang="es-ES" sz="6000" b="1" dirty="0">
                <a:solidFill>
                  <a:schemeClr val="bg1"/>
                </a:solidFill>
              </a:rPr>
              <a:t>ALCANTARILLADO</a:t>
            </a:r>
            <a:r>
              <a:rPr lang="es-ES" sz="2800" b="1" dirty="0">
                <a:solidFill>
                  <a:schemeClr val="bg1"/>
                </a:solidFill>
              </a:rPr>
              <a:t> </a:t>
            </a:r>
            <a:endParaRPr lang="es-CO" sz="2800" b="1" dirty="0">
              <a:solidFill>
                <a:schemeClr val="bg1"/>
              </a:solidFill>
            </a:endParaRPr>
          </a:p>
        </p:txBody>
      </p:sp>
      <p:pic>
        <p:nvPicPr>
          <p:cNvPr id="3" name="Imagen 2">
            <a:extLst>
              <a:ext uri="{FF2B5EF4-FFF2-40B4-BE49-F238E27FC236}">
                <a16:creationId xmlns:a16="http://schemas.microsoft.com/office/drawing/2014/main" id="{47714190-DB31-4014-A7B9-40BCAE145F3C}"/>
              </a:ext>
            </a:extLst>
          </p:cNvPr>
          <p:cNvPicPr>
            <a:picLocks noChangeAspect="1"/>
          </p:cNvPicPr>
          <p:nvPr/>
        </p:nvPicPr>
        <p:blipFill>
          <a:blip r:embed="rId4"/>
          <a:stretch>
            <a:fillRect/>
          </a:stretch>
        </p:blipFill>
        <p:spPr>
          <a:xfrm>
            <a:off x="659966" y="2033057"/>
            <a:ext cx="2345933" cy="3104707"/>
          </a:xfrm>
          <a:prstGeom prst="rect">
            <a:avLst/>
          </a:prstGeom>
          <a:ln w="28575">
            <a:solidFill>
              <a:srgbClr val="0070C0"/>
            </a:solidFill>
          </a:ln>
        </p:spPr>
      </p:pic>
      <p:pic>
        <p:nvPicPr>
          <p:cNvPr id="5" name="Imagen 4">
            <a:extLst>
              <a:ext uri="{FF2B5EF4-FFF2-40B4-BE49-F238E27FC236}">
                <a16:creationId xmlns:a16="http://schemas.microsoft.com/office/drawing/2014/main" id="{802B3B70-63F1-4270-92F7-CE80078FECF4}"/>
              </a:ext>
            </a:extLst>
          </p:cNvPr>
          <p:cNvPicPr>
            <a:picLocks noChangeAspect="1"/>
          </p:cNvPicPr>
          <p:nvPr/>
        </p:nvPicPr>
        <p:blipFill>
          <a:blip r:embed="rId5"/>
          <a:stretch>
            <a:fillRect/>
          </a:stretch>
        </p:blipFill>
        <p:spPr>
          <a:xfrm>
            <a:off x="3333280" y="2030614"/>
            <a:ext cx="2345933" cy="3107150"/>
          </a:xfrm>
          <a:prstGeom prst="rect">
            <a:avLst/>
          </a:prstGeom>
          <a:ln w="28575">
            <a:solidFill>
              <a:srgbClr val="0070C0"/>
            </a:solidFill>
          </a:ln>
        </p:spPr>
      </p:pic>
      <p:pic>
        <p:nvPicPr>
          <p:cNvPr id="11" name="Imagen 10">
            <a:extLst>
              <a:ext uri="{FF2B5EF4-FFF2-40B4-BE49-F238E27FC236}">
                <a16:creationId xmlns:a16="http://schemas.microsoft.com/office/drawing/2014/main" id="{4D8D264F-A7FD-4F62-A434-5A05D399C94C}"/>
              </a:ext>
            </a:extLst>
          </p:cNvPr>
          <p:cNvPicPr>
            <a:picLocks noChangeAspect="1"/>
          </p:cNvPicPr>
          <p:nvPr/>
        </p:nvPicPr>
        <p:blipFill>
          <a:blip r:embed="rId6"/>
          <a:stretch>
            <a:fillRect/>
          </a:stretch>
        </p:blipFill>
        <p:spPr>
          <a:xfrm>
            <a:off x="6096000" y="1993514"/>
            <a:ext cx="2345933" cy="3144250"/>
          </a:xfrm>
          <a:prstGeom prst="rect">
            <a:avLst/>
          </a:prstGeom>
          <a:ln w="28575">
            <a:solidFill>
              <a:srgbClr val="0070C0"/>
            </a:solidFill>
          </a:ln>
        </p:spPr>
      </p:pic>
      <p:pic>
        <p:nvPicPr>
          <p:cNvPr id="13" name="Imagen 12">
            <a:extLst>
              <a:ext uri="{FF2B5EF4-FFF2-40B4-BE49-F238E27FC236}">
                <a16:creationId xmlns:a16="http://schemas.microsoft.com/office/drawing/2014/main" id="{8C904E20-A4EC-4274-9BF6-6C4EE0DBA82D}"/>
              </a:ext>
            </a:extLst>
          </p:cNvPr>
          <p:cNvPicPr>
            <a:picLocks noChangeAspect="1"/>
          </p:cNvPicPr>
          <p:nvPr/>
        </p:nvPicPr>
        <p:blipFill>
          <a:blip r:embed="rId7"/>
          <a:stretch>
            <a:fillRect/>
          </a:stretch>
        </p:blipFill>
        <p:spPr>
          <a:xfrm>
            <a:off x="8925774" y="2030614"/>
            <a:ext cx="2345933" cy="3130246"/>
          </a:xfrm>
          <a:prstGeom prst="rect">
            <a:avLst/>
          </a:prstGeom>
          <a:ln w="28575">
            <a:solidFill>
              <a:srgbClr val="0070C0"/>
            </a:solidFill>
          </a:ln>
        </p:spPr>
      </p:pic>
      <p:sp>
        <p:nvSpPr>
          <p:cNvPr id="15" name="CuadroTexto 14">
            <a:extLst>
              <a:ext uri="{FF2B5EF4-FFF2-40B4-BE49-F238E27FC236}">
                <a16:creationId xmlns:a16="http://schemas.microsoft.com/office/drawing/2014/main" id="{4A5C15A3-2476-40C7-A29D-260C2CBF72A7}"/>
              </a:ext>
            </a:extLst>
          </p:cNvPr>
          <p:cNvSpPr txBox="1"/>
          <p:nvPr/>
        </p:nvSpPr>
        <p:spPr>
          <a:xfrm>
            <a:off x="559558" y="5329236"/>
            <a:ext cx="10194877" cy="584775"/>
          </a:xfrm>
          <a:prstGeom prst="rect">
            <a:avLst/>
          </a:prstGeom>
          <a:noFill/>
        </p:spPr>
        <p:txBody>
          <a:bodyPr wrap="square" rtlCol="0">
            <a:spAutoFit/>
          </a:bodyPr>
          <a:lstStyle/>
          <a:p>
            <a:pPr algn="ctr"/>
            <a:r>
              <a:rPr lang="es-ES" sz="1600" b="1" dirty="0">
                <a:latin typeface="Arial" panose="020B0604020202020204" pitchFamily="34" charset="0"/>
                <a:cs typeface="Arial" panose="020B0604020202020204" pitchFamily="34" charset="0"/>
              </a:rPr>
              <a:t>CONEXIÓN DE LA RED INTERNA DE ALCANTARILLADO DE LA INSTITUCIÓN EDUCATIVA MARCO MANUEL RUIZ A LA RED PRINCIPAL</a:t>
            </a:r>
            <a:endParaRPr lang="es-CO" sz="1600" dirty="0"/>
          </a:p>
        </p:txBody>
      </p:sp>
    </p:spTree>
    <p:extLst>
      <p:ext uri="{BB962C8B-B14F-4D97-AF65-F5344CB8AC3E}">
        <p14:creationId xmlns:p14="http://schemas.microsoft.com/office/powerpoint/2010/main" val="3566967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42562" y="108864"/>
            <a:ext cx="6706876" cy="1015663"/>
          </a:xfrm>
          <a:prstGeom prst="rect">
            <a:avLst/>
          </a:prstGeom>
          <a:noFill/>
        </p:spPr>
        <p:txBody>
          <a:bodyPr wrap="square" rtlCol="0">
            <a:spAutoFit/>
          </a:bodyPr>
          <a:lstStyle/>
          <a:p>
            <a:pPr algn="ctr"/>
            <a:r>
              <a:rPr lang="es-ES" sz="6000" b="1" dirty="0">
                <a:solidFill>
                  <a:schemeClr val="bg1"/>
                </a:solidFill>
              </a:rPr>
              <a:t>ALCANTARILLADO</a:t>
            </a:r>
            <a:r>
              <a:rPr lang="es-ES" sz="2800" b="1" dirty="0">
                <a:solidFill>
                  <a:schemeClr val="bg1"/>
                </a:solidFill>
              </a:rPr>
              <a:t> </a:t>
            </a:r>
            <a:endParaRPr lang="es-CO" sz="2800" b="1" dirty="0">
              <a:solidFill>
                <a:schemeClr val="bg1"/>
              </a:solidFill>
            </a:endParaRPr>
          </a:p>
        </p:txBody>
      </p:sp>
      <p:pic>
        <p:nvPicPr>
          <p:cNvPr id="8" name="Imagen 7">
            <a:extLst>
              <a:ext uri="{FF2B5EF4-FFF2-40B4-BE49-F238E27FC236}">
                <a16:creationId xmlns:a16="http://schemas.microsoft.com/office/drawing/2014/main" id="{C7899F59-16FF-484E-8D5F-147B659393C5}"/>
              </a:ext>
            </a:extLst>
          </p:cNvPr>
          <p:cNvPicPr>
            <a:picLocks noChangeAspect="1"/>
          </p:cNvPicPr>
          <p:nvPr/>
        </p:nvPicPr>
        <p:blipFill>
          <a:blip r:embed="rId5"/>
          <a:stretch>
            <a:fillRect/>
          </a:stretch>
        </p:blipFill>
        <p:spPr>
          <a:xfrm>
            <a:off x="580572" y="1773866"/>
            <a:ext cx="2465978" cy="3297699"/>
          </a:xfrm>
          <a:prstGeom prst="rect">
            <a:avLst/>
          </a:prstGeom>
          <a:ln w="28575">
            <a:solidFill>
              <a:srgbClr val="0070C0"/>
            </a:solidFill>
          </a:ln>
        </p:spPr>
      </p:pic>
      <p:pic>
        <p:nvPicPr>
          <p:cNvPr id="12" name="Imagen 11">
            <a:extLst>
              <a:ext uri="{FF2B5EF4-FFF2-40B4-BE49-F238E27FC236}">
                <a16:creationId xmlns:a16="http://schemas.microsoft.com/office/drawing/2014/main" id="{0728DA4E-9620-409F-9295-0BD9927B0565}"/>
              </a:ext>
            </a:extLst>
          </p:cNvPr>
          <p:cNvPicPr>
            <a:picLocks noChangeAspect="1"/>
          </p:cNvPicPr>
          <p:nvPr/>
        </p:nvPicPr>
        <p:blipFill>
          <a:blip r:embed="rId6"/>
          <a:stretch>
            <a:fillRect/>
          </a:stretch>
        </p:blipFill>
        <p:spPr>
          <a:xfrm>
            <a:off x="6237486" y="1806865"/>
            <a:ext cx="2438576" cy="3249044"/>
          </a:xfrm>
          <a:prstGeom prst="rect">
            <a:avLst/>
          </a:prstGeom>
          <a:ln w="28575">
            <a:solidFill>
              <a:srgbClr val="0070C0"/>
            </a:solidFill>
          </a:ln>
        </p:spPr>
      </p:pic>
      <p:sp>
        <p:nvSpPr>
          <p:cNvPr id="15" name="CuadroTexto 14">
            <a:extLst>
              <a:ext uri="{FF2B5EF4-FFF2-40B4-BE49-F238E27FC236}">
                <a16:creationId xmlns:a16="http://schemas.microsoft.com/office/drawing/2014/main" id="{74572018-140F-428B-B231-D2165CF0F35F}"/>
              </a:ext>
            </a:extLst>
          </p:cNvPr>
          <p:cNvSpPr txBox="1"/>
          <p:nvPr/>
        </p:nvSpPr>
        <p:spPr>
          <a:xfrm>
            <a:off x="2266258" y="6068725"/>
            <a:ext cx="7115400" cy="461665"/>
          </a:xfrm>
          <a:prstGeom prst="rect">
            <a:avLst/>
          </a:prstGeom>
          <a:noFill/>
        </p:spPr>
        <p:txBody>
          <a:bodyPr wrap="square" rtlCol="0">
            <a:spAutoFit/>
          </a:bodyPr>
          <a:lstStyle/>
          <a:p>
            <a:pPr algn="ctr"/>
            <a:r>
              <a:rPr lang="es-ES" sz="2400" b="1" dirty="0"/>
              <a:t>142 METROS NUEVOS DE RED DE ALCANTARILLADO</a:t>
            </a:r>
            <a:endParaRPr lang="es-CO" sz="2400" b="1" dirty="0"/>
          </a:p>
        </p:txBody>
      </p:sp>
      <p:pic>
        <p:nvPicPr>
          <p:cNvPr id="7" name="Imagen 6">
            <a:extLst>
              <a:ext uri="{FF2B5EF4-FFF2-40B4-BE49-F238E27FC236}">
                <a16:creationId xmlns:a16="http://schemas.microsoft.com/office/drawing/2014/main" id="{5B1B1CCF-BB2A-4189-86F1-00B58500C17C}"/>
              </a:ext>
            </a:extLst>
          </p:cNvPr>
          <p:cNvPicPr>
            <a:picLocks noChangeAspect="1"/>
          </p:cNvPicPr>
          <p:nvPr/>
        </p:nvPicPr>
        <p:blipFill>
          <a:blip r:embed="rId7"/>
          <a:stretch>
            <a:fillRect/>
          </a:stretch>
        </p:blipFill>
        <p:spPr>
          <a:xfrm>
            <a:off x="3385381" y="1769153"/>
            <a:ext cx="2438577" cy="3297698"/>
          </a:xfrm>
          <a:prstGeom prst="rect">
            <a:avLst/>
          </a:prstGeom>
          <a:ln w="28575">
            <a:solidFill>
              <a:srgbClr val="0070C0"/>
            </a:solidFill>
          </a:ln>
        </p:spPr>
      </p:pic>
      <p:sp>
        <p:nvSpPr>
          <p:cNvPr id="9" name="CuadroTexto 8">
            <a:extLst>
              <a:ext uri="{FF2B5EF4-FFF2-40B4-BE49-F238E27FC236}">
                <a16:creationId xmlns:a16="http://schemas.microsoft.com/office/drawing/2014/main" id="{13CF8E8E-98AD-429D-95DE-FE37D5068299}"/>
              </a:ext>
            </a:extLst>
          </p:cNvPr>
          <p:cNvSpPr txBox="1"/>
          <p:nvPr/>
        </p:nvSpPr>
        <p:spPr>
          <a:xfrm>
            <a:off x="444095" y="5245869"/>
            <a:ext cx="11030857" cy="830997"/>
          </a:xfrm>
          <a:prstGeom prst="rect">
            <a:avLst/>
          </a:prstGeom>
          <a:noFill/>
        </p:spPr>
        <p:txBody>
          <a:bodyPr wrap="square" rtlCol="0">
            <a:spAutoFit/>
          </a:bodyPr>
          <a:lstStyle/>
          <a:p>
            <a:pPr algn="ctr"/>
            <a:r>
              <a:rPr lang="es-ES" sz="1600" b="1" dirty="0">
                <a:latin typeface="Arial" panose="020B0604020202020204" pitchFamily="34" charset="0"/>
                <a:cs typeface="Arial" panose="020B0604020202020204" pitchFamily="34" charset="0"/>
              </a:rPr>
              <a:t>OBRAS NECESARIAS PARA RECOLECTAR, CONDUCIR Y DESCARGAR A LA RED DE ALCANTARILLADO LAS AGUAS SERVIDAS QUE CORREN A CIELO ABIERTO EN LA CALLE 14 ENTRE CARRERAS 6 Y 7 DEL BARRIO MIRAFLORES</a:t>
            </a:r>
            <a:endParaRPr lang="es-CO" sz="1600" dirty="0"/>
          </a:p>
        </p:txBody>
      </p:sp>
      <p:pic>
        <p:nvPicPr>
          <p:cNvPr id="17" name="Imagen 16">
            <a:extLst>
              <a:ext uri="{FF2B5EF4-FFF2-40B4-BE49-F238E27FC236}">
                <a16:creationId xmlns:a16="http://schemas.microsoft.com/office/drawing/2014/main" id="{E3906C84-E89B-4564-BE56-1122345EC66A}"/>
              </a:ext>
            </a:extLst>
          </p:cNvPr>
          <p:cNvPicPr>
            <a:picLocks noChangeAspect="1"/>
          </p:cNvPicPr>
          <p:nvPr/>
        </p:nvPicPr>
        <p:blipFill>
          <a:blip r:embed="rId8"/>
          <a:stretch>
            <a:fillRect/>
          </a:stretch>
        </p:blipFill>
        <p:spPr>
          <a:xfrm>
            <a:off x="8966579" y="1773866"/>
            <a:ext cx="2508373" cy="3290917"/>
          </a:xfrm>
          <a:prstGeom prst="rect">
            <a:avLst/>
          </a:prstGeom>
          <a:ln w="28575">
            <a:solidFill>
              <a:srgbClr val="0070C0"/>
            </a:solidFill>
          </a:ln>
        </p:spPr>
      </p:pic>
    </p:spTree>
    <p:extLst>
      <p:ext uri="{BB962C8B-B14F-4D97-AF65-F5344CB8AC3E}">
        <p14:creationId xmlns:p14="http://schemas.microsoft.com/office/powerpoint/2010/main" val="3191125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42562" y="0"/>
            <a:ext cx="6706876" cy="1261884"/>
          </a:xfrm>
          <a:prstGeom prst="rect">
            <a:avLst/>
          </a:prstGeom>
          <a:noFill/>
        </p:spPr>
        <p:txBody>
          <a:bodyPr wrap="square" rtlCol="0">
            <a:spAutoFit/>
          </a:bodyPr>
          <a:lstStyle/>
          <a:p>
            <a:pPr algn="ctr"/>
            <a:r>
              <a:rPr lang="es-ES" sz="2400" b="1" dirty="0">
                <a:solidFill>
                  <a:schemeClr val="bg1"/>
                </a:solidFill>
              </a:rPr>
              <a:t>OTROS MANTENIMIENTOS Y REPARACIONES REALIZADAS EN LAS REDES DEL ALCANTARILLADO </a:t>
            </a:r>
            <a:endParaRPr lang="es-CO" sz="2400" b="1" dirty="0">
              <a:solidFill>
                <a:schemeClr val="bg1"/>
              </a:solidFill>
            </a:endParaRPr>
          </a:p>
          <a:p>
            <a:pPr algn="ctr"/>
            <a:r>
              <a:rPr lang="es-ES" sz="2800" b="1" dirty="0">
                <a:solidFill>
                  <a:schemeClr val="bg1"/>
                </a:solidFill>
              </a:rPr>
              <a:t> </a:t>
            </a:r>
            <a:endParaRPr lang="es-CO" sz="2800" b="1" dirty="0">
              <a:solidFill>
                <a:schemeClr val="bg1"/>
              </a:solidFill>
            </a:endParaRPr>
          </a:p>
        </p:txBody>
      </p:sp>
      <p:pic>
        <p:nvPicPr>
          <p:cNvPr id="17" name="Imagen 16">
            <a:extLst>
              <a:ext uri="{FF2B5EF4-FFF2-40B4-BE49-F238E27FC236}">
                <a16:creationId xmlns:a16="http://schemas.microsoft.com/office/drawing/2014/main" id="{C8E55808-8938-4000-B199-7433FF4E4F4F}"/>
              </a:ext>
            </a:extLst>
          </p:cNvPr>
          <p:cNvPicPr>
            <a:picLocks noChangeAspect="1"/>
          </p:cNvPicPr>
          <p:nvPr/>
        </p:nvPicPr>
        <p:blipFill>
          <a:blip r:embed="rId5"/>
          <a:stretch>
            <a:fillRect/>
          </a:stretch>
        </p:blipFill>
        <p:spPr>
          <a:xfrm>
            <a:off x="1902575" y="1448211"/>
            <a:ext cx="3095020" cy="4126694"/>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F3AA0141-9AC7-49FA-8F91-C547215ABBBD}"/>
              </a:ext>
            </a:extLst>
          </p:cNvPr>
          <p:cNvPicPr>
            <a:picLocks noChangeAspect="1"/>
          </p:cNvPicPr>
          <p:nvPr/>
        </p:nvPicPr>
        <p:blipFill>
          <a:blip r:embed="rId6"/>
          <a:stretch>
            <a:fillRect/>
          </a:stretch>
        </p:blipFill>
        <p:spPr>
          <a:xfrm>
            <a:off x="6622448" y="1448211"/>
            <a:ext cx="3095021" cy="4126694"/>
          </a:xfrm>
          <a:prstGeom prst="rect">
            <a:avLst/>
          </a:prstGeom>
          <a:ln w="28575">
            <a:solidFill>
              <a:schemeClr val="accent1"/>
            </a:solidFill>
          </a:ln>
          <a:effectLst>
            <a:outerShdw blurRad="292100" dist="139700" dir="2700000" algn="tl" rotWithShape="0">
              <a:srgbClr val="333333">
                <a:alpha val="65000"/>
              </a:srgbClr>
            </a:outerShdw>
          </a:effectLst>
        </p:spPr>
      </p:pic>
      <p:sp>
        <p:nvSpPr>
          <p:cNvPr id="20" name="CuadroTexto 19">
            <a:extLst>
              <a:ext uri="{FF2B5EF4-FFF2-40B4-BE49-F238E27FC236}">
                <a16:creationId xmlns:a16="http://schemas.microsoft.com/office/drawing/2014/main" id="{A00198AA-6FFB-465C-ACD3-90F38909A6EE}"/>
              </a:ext>
            </a:extLst>
          </p:cNvPr>
          <p:cNvSpPr txBox="1"/>
          <p:nvPr/>
        </p:nvSpPr>
        <p:spPr>
          <a:xfrm>
            <a:off x="1902575" y="5761232"/>
            <a:ext cx="2868538" cy="707886"/>
          </a:xfrm>
          <a:prstGeom prst="rect">
            <a:avLst/>
          </a:prstGeom>
          <a:noFill/>
        </p:spPr>
        <p:txBody>
          <a:bodyPr wrap="square" rtlCol="0">
            <a:spAutoFit/>
          </a:bodyPr>
          <a:lstStyle/>
          <a:p>
            <a:pPr algn="ctr"/>
            <a:r>
              <a:rPr lang="es-ES" sz="2000" b="1" dirty="0"/>
              <a:t>CRA. 1ª con Calle 10 Barrio Marcofidel</a:t>
            </a:r>
            <a:endParaRPr lang="es-CO" sz="2000" b="1" dirty="0"/>
          </a:p>
        </p:txBody>
      </p:sp>
      <p:sp>
        <p:nvSpPr>
          <p:cNvPr id="21" name="CuadroTexto 20">
            <a:extLst>
              <a:ext uri="{FF2B5EF4-FFF2-40B4-BE49-F238E27FC236}">
                <a16:creationId xmlns:a16="http://schemas.microsoft.com/office/drawing/2014/main" id="{2B0DB43B-1E52-415B-91B9-054BEC5BEEA0}"/>
              </a:ext>
            </a:extLst>
          </p:cNvPr>
          <p:cNvSpPr txBox="1"/>
          <p:nvPr/>
        </p:nvSpPr>
        <p:spPr>
          <a:xfrm>
            <a:off x="6467660" y="5777916"/>
            <a:ext cx="2868538" cy="707886"/>
          </a:xfrm>
          <a:prstGeom prst="rect">
            <a:avLst/>
          </a:prstGeom>
          <a:noFill/>
        </p:spPr>
        <p:txBody>
          <a:bodyPr wrap="square" rtlCol="0">
            <a:spAutoFit/>
          </a:bodyPr>
          <a:lstStyle/>
          <a:p>
            <a:pPr algn="ctr"/>
            <a:r>
              <a:rPr lang="es-ES" sz="2000" b="1" dirty="0"/>
              <a:t>Calle 6 entre Carrera 4ª y 5ª  frente a la clandestina </a:t>
            </a:r>
            <a:endParaRPr lang="es-CO" sz="2000" b="1" dirty="0"/>
          </a:p>
        </p:txBody>
      </p:sp>
    </p:spTree>
    <p:extLst>
      <p:ext uri="{BB962C8B-B14F-4D97-AF65-F5344CB8AC3E}">
        <p14:creationId xmlns:p14="http://schemas.microsoft.com/office/powerpoint/2010/main" val="237405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42562" y="0"/>
            <a:ext cx="6706876" cy="1261884"/>
          </a:xfrm>
          <a:prstGeom prst="rect">
            <a:avLst/>
          </a:prstGeom>
          <a:noFill/>
        </p:spPr>
        <p:txBody>
          <a:bodyPr wrap="square" rtlCol="0">
            <a:spAutoFit/>
          </a:bodyPr>
          <a:lstStyle/>
          <a:p>
            <a:pPr algn="ctr"/>
            <a:r>
              <a:rPr lang="es-ES" sz="2400" b="1" dirty="0">
                <a:solidFill>
                  <a:schemeClr val="bg1"/>
                </a:solidFill>
              </a:rPr>
              <a:t>OTROS MANTENIMIENTOS Y REPARACIONES REALIZADAS EN LAS REDES DEL ALCANTARILLADO </a:t>
            </a:r>
            <a:endParaRPr lang="es-CO" sz="2400" b="1" dirty="0">
              <a:solidFill>
                <a:schemeClr val="bg1"/>
              </a:solidFill>
            </a:endParaRPr>
          </a:p>
          <a:p>
            <a:pPr algn="ctr"/>
            <a:r>
              <a:rPr lang="es-ES" sz="2800" b="1" dirty="0">
                <a:solidFill>
                  <a:schemeClr val="bg1"/>
                </a:solidFill>
              </a:rPr>
              <a:t> </a:t>
            </a:r>
            <a:endParaRPr lang="es-CO" sz="2800" b="1" dirty="0">
              <a:solidFill>
                <a:schemeClr val="bg1"/>
              </a:solidFill>
            </a:endParaRPr>
          </a:p>
        </p:txBody>
      </p:sp>
      <p:sp>
        <p:nvSpPr>
          <p:cNvPr id="19" name="CuadroTexto 18">
            <a:extLst>
              <a:ext uri="{FF2B5EF4-FFF2-40B4-BE49-F238E27FC236}">
                <a16:creationId xmlns:a16="http://schemas.microsoft.com/office/drawing/2014/main" id="{51D507AE-BE18-465B-ABC8-27134FE5F1F6}"/>
              </a:ext>
            </a:extLst>
          </p:cNvPr>
          <p:cNvSpPr txBox="1"/>
          <p:nvPr/>
        </p:nvSpPr>
        <p:spPr>
          <a:xfrm>
            <a:off x="8420668" y="3075057"/>
            <a:ext cx="2383507" cy="1015663"/>
          </a:xfrm>
          <a:prstGeom prst="rect">
            <a:avLst/>
          </a:prstGeom>
          <a:noFill/>
        </p:spPr>
        <p:txBody>
          <a:bodyPr wrap="square" rtlCol="0">
            <a:spAutoFit/>
          </a:bodyPr>
          <a:lstStyle/>
          <a:p>
            <a:pPr algn="ctr"/>
            <a:r>
              <a:rPr lang="es-ES" sz="2000" b="1" dirty="0"/>
              <a:t>CRA. 4W con Calle 4ª diagonal a la tienda la 28 </a:t>
            </a:r>
            <a:endParaRPr lang="es-CO" sz="2000" b="1" dirty="0"/>
          </a:p>
        </p:txBody>
      </p:sp>
      <p:pic>
        <p:nvPicPr>
          <p:cNvPr id="3" name="Imagen 2">
            <a:extLst>
              <a:ext uri="{FF2B5EF4-FFF2-40B4-BE49-F238E27FC236}">
                <a16:creationId xmlns:a16="http://schemas.microsoft.com/office/drawing/2014/main" id="{3750741E-5234-4FB9-87AE-9F8E9009003E}"/>
              </a:ext>
            </a:extLst>
          </p:cNvPr>
          <p:cNvPicPr>
            <a:picLocks noChangeAspect="1"/>
          </p:cNvPicPr>
          <p:nvPr/>
        </p:nvPicPr>
        <p:blipFill>
          <a:blip r:embed="rId5"/>
          <a:stretch>
            <a:fillRect/>
          </a:stretch>
        </p:blipFill>
        <p:spPr>
          <a:xfrm>
            <a:off x="5073412" y="1484602"/>
            <a:ext cx="3084929" cy="4107155"/>
          </a:xfrm>
          <a:prstGeom prst="rect">
            <a:avLst/>
          </a:prstGeom>
          <a:ln w="28575">
            <a:solidFill>
              <a:srgbClr val="0070C0"/>
            </a:solidFill>
          </a:ln>
        </p:spPr>
      </p:pic>
      <p:pic>
        <p:nvPicPr>
          <p:cNvPr id="11" name="Imagen 10">
            <a:extLst>
              <a:ext uri="{FF2B5EF4-FFF2-40B4-BE49-F238E27FC236}">
                <a16:creationId xmlns:a16="http://schemas.microsoft.com/office/drawing/2014/main" id="{56807897-444F-47BB-9DFE-086BD5564B2B}"/>
              </a:ext>
            </a:extLst>
          </p:cNvPr>
          <p:cNvPicPr>
            <a:picLocks noChangeAspect="1"/>
          </p:cNvPicPr>
          <p:nvPr/>
        </p:nvPicPr>
        <p:blipFill>
          <a:blip r:embed="rId6"/>
          <a:stretch>
            <a:fillRect/>
          </a:stretch>
        </p:blipFill>
        <p:spPr>
          <a:xfrm>
            <a:off x="1199945" y="1484601"/>
            <a:ext cx="3085233" cy="4107155"/>
          </a:xfrm>
          <a:prstGeom prst="rect">
            <a:avLst/>
          </a:prstGeom>
          <a:ln w="28575">
            <a:solidFill>
              <a:srgbClr val="0070C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12772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42562" y="69727"/>
            <a:ext cx="6706876" cy="1446550"/>
          </a:xfrm>
          <a:prstGeom prst="rect">
            <a:avLst/>
          </a:prstGeom>
          <a:noFill/>
        </p:spPr>
        <p:txBody>
          <a:bodyPr wrap="square" rtlCol="0">
            <a:spAutoFit/>
          </a:bodyPr>
          <a:lstStyle/>
          <a:p>
            <a:pPr algn="ctr"/>
            <a:r>
              <a:rPr lang="es-ES" sz="6000" b="1" dirty="0">
                <a:solidFill>
                  <a:schemeClr val="bg1"/>
                </a:solidFill>
              </a:rPr>
              <a:t>ALCANTARILLADO</a:t>
            </a:r>
            <a:r>
              <a:rPr lang="es-ES" sz="5400" b="1" dirty="0">
                <a:solidFill>
                  <a:schemeClr val="bg1"/>
                </a:solidFill>
              </a:rPr>
              <a:t> </a:t>
            </a:r>
            <a:endParaRPr lang="es-CO" sz="5400" b="1" dirty="0">
              <a:solidFill>
                <a:schemeClr val="bg1"/>
              </a:solidFill>
            </a:endParaRPr>
          </a:p>
          <a:p>
            <a:pPr algn="ctr"/>
            <a:r>
              <a:rPr lang="es-ES" sz="2800" b="1" dirty="0">
                <a:solidFill>
                  <a:schemeClr val="bg1"/>
                </a:solidFill>
              </a:rPr>
              <a:t> </a:t>
            </a:r>
            <a:endParaRPr lang="es-CO" sz="2800" b="1" dirty="0">
              <a:solidFill>
                <a:schemeClr val="bg1"/>
              </a:solidFill>
            </a:endParaRPr>
          </a:p>
        </p:txBody>
      </p:sp>
      <p:sp>
        <p:nvSpPr>
          <p:cNvPr id="22" name="CuadroTexto 21">
            <a:extLst>
              <a:ext uri="{FF2B5EF4-FFF2-40B4-BE49-F238E27FC236}">
                <a16:creationId xmlns:a16="http://schemas.microsoft.com/office/drawing/2014/main" id="{6D6522DF-12E4-4174-B931-EDAA6FF2E675}"/>
              </a:ext>
            </a:extLst>
          </p:cNvPr>
          <p:cNvSpPr txBox="1"/>
          <p:nvPr/>
        </p:nvSpPr>
        <p:spPr>
          <a:xfrm>
            <a:off x="7793437" y="2767280"/>
            <a:ext cx="3025981" cy="1323439"/>
          </a:xfrm>
          <a:prstGeom prst="rect">
            <a:avLst/>
          </a:prstGeom>
          <a:noFill/>
        </p:spPr>
        <p:txBody>
          <a:bodyPr wrap="square" rtlCol="0">
            <a:spAutoFit/>
          </a:bodyPr>
          <a:lstStyle/>
          <a:p>
            <a:pPr algn="ctr"/>
            <a:r>
              <a:rPr lang="es-ES" sz="2000" b="1" dirty="0"/>
              <a:t>Calle 7 entre carreras 7 y 8 Barrio Santander (bajando de la concha hacia el obrero </a:t>
            </a:r>
            <a:endParaRPr lang="es-CO" sz="2000" b="1" dirty="0"/>
          </a:p>
        </p:txBody>
      </p:sp>
      <p:pic>
        <p:nvPicPr>
          <p:cNvPr id="3" name="Imagen 2">
            <a:extLst>
              <a:ext uri="{FF2B5EF4-FFF2-40B4-BE49-F238E27FC236}">
                <a16:creationId xmlns:a16="http://schemas.microsoft.com/office/drawing/2014/main" id="{3CD3DAB9-1B1F-4AF0-985F-302FE60E766A}"/>
              </a:ext>
            </a:extLst>
          </p:cNvPr>
          <p:cNvPicPr>
            <a:picLocks noChangeAspect="1"/>
          </p:cNvPicPr>
          <p:nvPr/>
        </p:nvPicPr>
        <p:blipFill rotWithShape="1">
          <a:blip r:embed="rId4"/>
          <a:srcRect l="4549" r="8283"/>
          <a:stretch/>
        </p:blipFill>
        <p:spPr>
          <a:xfrm>
            <a:off x="4597995" y="1516277"/>
            <a:ext cx="2996010" cy="4033830"/>
          </a:xfrm>
          <a:prstGeom prst="rect">
            <a:avLst/>
          </a:prstGeom>
          <a:ln w="28575">
            <a:solidFill>
              <a:srgbClr val="0070C0"/>
            </a:solidFill>
          </a:ln>
        </p:spPr>
      </p:pic>
      <p:pic>
        <p:nvPicPr>
          <p:cNvPr id="7" name="Imagen 6">
            <a:extLst>
              <a:ext uri="{FF2B5EF4-FFF2-40B4-BE49-F238E27FC236}">
                <a16:creationId xmlns:a16="http://schemas.microsoft.com/office/drawing/2014/main" id="{5734AF7E-B2EF-4A5F-ACC8-3BED8DF50A6E}"/>
              </a:ext>
            </a:extLst>
          </p:cNvPr>
          <p:cNvPicPr>
            <a:picLocks noChangeAspect="1"/>
          </p:cNvPicPr>
          <p:nvPr/>
        </p:nvPicPr>
        <p:blipFill rotWithShape="1">
          <a:blip r:embed="rId5"/>
          <a:srcRect l="9269" r="14696"/>
          <a:stretch/>
        </p:blipFill>
        <p:spPr>
          <a:xfrm>
            <a:off x="846266" y="1516277"/>
            <a:ext cx="2996010" cy="4033829"/>
          </a:xfrm>
          <a:prstGeom prst="rect">
            <a:avLst/>
          </a:prstGeom>
          <a:ln w="28575">
            <a:solidFill>
              <a:srgbClr val="0070C0"/>
            </a:solidFill>
          </a:ln>
        </p:spPr>
      </p:pic>
    </p:spTree>
    <p:extLst>
      <p:ext uri="{BB962C8B-B14F-4D97-AF65-F5344CB8AC3E}">
        <p14:creationId xmlns:p14="http://schemas.microsoft.com/office/powerpoint/2010/main" val="283730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42562" y="69727"/>
            <a:ext cx="6706876" cy="1446550"/>
          </a:xfrm>
          <a:prstGeom prst="rect">
            <a:avLst/>
          </a:prstGeom>
          <a:noFill/>
        </p:spPr>
        <p:txBody>
          <a:bodyPr wrap="square" rtlCol="0">
            <a:spAutoFit/>
          </a:bodyPr>
          <a:lstStyle/>
          <a:p>
            <a:pPr algn="ctr"/>
            <a:r>
              <a:rPr lang="es-ES" sz="6000" b="1" dirty="0">
                <a:solidFill>
                  <a:schemeClr val="bg1"/>
                </a:solidFill>
              </a:rPr>
              <a:t>ALCANTARILLADO</a:t>
            </a:r>
            <a:r>
              <a:rPr lang="es-ES" sz="5400" b="1" dirty="0">
                <a:solidFill>
                  <a:schemeClr val="bg1"/>
                </a:solidFill>
              </a:rPr>
              <a:t> </a:t>
            </a:r>
            <a:endParaRPr lang="es-CO" sz="5400" b="1" dirty="0">
              <a:solidFill>
                <a:schemeClr val="bg1"/>
              </a:solidFill>
            </a:endParaRPr>
          </a:p>
          <a:p>
            <a:pPr algn="ctr"/>
            <a:r>
              <a:rPr lang="es-ES" sz="2800" b="1" dirty="0">
                <a:solidFill>
                  <a:schemeClr val="bg1"/>
                </a:solidFill>
              </a:rPr>
              <a:t> </a:t>
            </a:r>
            <a:endParaRPr lang="es-CO" sz="2800" b="1" dirty="0">
              <a:solidFill>
                <a:schemeClr val="bg1"/>
              </a:solidFill>
            </a:endParaRPr>
          </a:p>
        </p:txBody>
      </p:sp>
      <p:pic>
        <p:nvPicPr>
          <p:cNvPr id="11" name="Imagen 10">
            <a:extLst>
              <a:ext uri="{FF2B5EF4-FFF2-40B4-BE49-F238E27FC236}">
                <a16:creationId xmlns:a16="http://schemas.microsoft.com/office/drawing/2014/main" id="{C7E4824D-7986-47FE-884C-4464AD5F4739}"/>
              </a:ext>
            </a:extLst>
          </p:cNvPr>
          <p:cNvPicPr>
            <a:picLocks noChangeAspect="1"/>
          </p:cNvPicPr>
          <p:nvPr/>
        </p:nvPicPr>
        <p:blipFill>
          <a:blip r:embed="rId4"/>
          <a:stretch>
            <a:fillRect/>
          </a:stretch>
        </p:blipFill>
        <p:spPr>
          <a:xfrm>
            <a:off x="1003150" y="1806990"/>
            <a:ext cx="2372171" cy="3162894"/>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12" name="Imagen 11">
            <a:extLst>
              <a:ext uri="{FF2B5EF4-FFF2-40B4-BE49-F238E27FC236}">
                <a16:creationId xmlns:a16="http://schemas.microsoft.com/office/drawing/2014/main" id="{C83AEF7F-0398-4AA9-888E-78D2175206E4}"/>
              </a:ext>
            </a:extLst>
          </p:cNvPr>
          <p:cNvPicPr>
            <a:picLocks noChangeAspect="1"/>
          </p:cNvPicPr>
          <p:nvPr/>
        </p:nvPicPr>
        <p:blipFill>
          <a:blip r:embed="rId5"/>
          <a:stretch>
            <a:fillRect/>
          </a:stretch>
        </p:blipFill>
        <p:spPr>
          <a:xfrm>
            <a:off x="4316873" y="1806989"/>
            <a:ext cx="2372171" cy="3162895"/>
          </a:xfrm>
          <a:prstGeom prst="rect">
            <a:avLst/>
          </a:prstGeom>
          <a:ln w="28575">
            <a:solidFill>
              <a:schemeClr val="accent1"/>
            </a:solidFill>
          </a:ln>
          <a:effectLst>
            <a:outerShdw blurRad="292100" dist="139700" dir="2700000" algn="tl" rotWithShape="0">
              <a:srgbClr val="333333">
                <a:alpha val="65000"/>
              </a:srgbClr>
            </a:outerShdw>
          </a:effectLst>
        </p:spPr>
      </p:pic>
      <p:sp>
        <p:nvSpPr>
          <p:cNvPr id="13" name="CuadroTexto 12">
            <a:extLst>
              <a:ext uri="{FF2B5EF4-FFF2-40B4-BE49-F238E27FC236}">
                <a16:creationId xmlns:a16="http://schemas.microsoft.com/office/drawing/2014/main" id="{2129347F-B675-4247-9736-F03DB6256F03}"/>
              </a:ext>
            </a:extLst>
          </p:cNvPr>
          <p:cNvSpPr txBox="1"/>
          <p:nvPr/>
        </p:nvSpPr>
        <p:spPr>
          <a:xfrm>
            <a:off x="754967" y="5082168"/>
            <a:ext cx="2868538" cy="707886"/>
          </a:xfrm>
          <a:prstGeom prst="rect">
            <a:avLst/>
          </a:prstGeom>
          <a:noFill/>
        </p:spPr>
        <p:txBody>
          <a:bodyPr wrap="square" rtlCol="0">
            <a:spAutoFit/>
          </a:bodyPr>
          <a:lstStyle/>
          <a:p>
            <a:pPr algn="ctr"/>
            <a:r>
              <a:rPr lang="es-ES" sz="2000" b="1" dirty="0"/>
              <a:t>Calle 7ª entre Carrera 7ª y 8ª Barrio Obrero </a:t>
            </a:r>
            <a:endParaRPr lang="es-CO" sz="2000" b="1" dirty="0"/>
          </a:p>
        </p:txBody>
      </p:sp>
      <p:sp>
        <p:nvSpPr>
          <p:cNvPr id="14" name="CuadroTexto 13">
            <a:extLst>
              <a:ext uri="{FF2B5EF4-FFF2-40B4-BE49-F238E27FC236}">
                <a16:creationId xmlns:a16="http://schemas.microsoft.com/office/drawing/2014/main" id="{62BFA24D-1E26-4E10-B8F8-75D197BB6FF3}"/>
              </a:ext>
            </a:extLst>
          </p:cNvPr>
          <p:cNvSpPr txBox="1"/>
          <p:nvPr/>
        </p:nvSpPr>
        <p:spPr>
          <a:xfrm>
            <a:off x="3992585" y="5082168"/>
            <a:ext cx="2868538" cy="707886"/>
          </a:xfrm>
          <a:prstGeom prst="rect">
            <a:avLst/>
          </a:prstGeom>
          <a:noFill/>
        </p:spPr>
        <p:txBody>
          <a:bodyPr wrap="square" rtlCol="0">
            <a:spAutoFit/>
          </a:bodyPr>
          <a:lstStyle/>
          <a:p>
            <a:pPr algn="ctr"/>
            <a:r>
              <a:rPr lang="es-ES" sz="2000" b="1" dirty="0"/>
              <a:t>Calle 6 entre Carrera 6ª y 7ª Barrio Obrero </a:t>
            </a:r>
            <a:endParaRPr lang="es-CO" sz="2000" b="1" dirty="0"/>
          </a:p>
        </p:txBody>
      </p:sp>
      <p:pic>
        <p:nvPicPr>
          <p:cNvPr id="4" name="Imagen 3">
            <a:extLst>
              <a:ext uri="{FF2B5EF4-FFF2-40B4-BE49-F238E27FC236}">
                <a16:creationId xmlns:a16="http://schemas.microsoft.com/office/drawing/2014/main" id="{340F72A0-60E0-44D3-A7CF-CF07091BD052}"/>
              </a:ext>
            </a:extLst>
          </p:cNvPr>
          <p:cNvPicPr>
            <a:picLocks noChangeAspect="1"/>
          </p:cNvPicPr>
          <p:nvPr/>
        </p:nvPicPr>
        <p:blipFill>
          <a:blip r:embed="rId6"/>
          <a:stretch>
            <a:fillRect/>
          </a:stretch>
        </p:blipFill>
        <p:spPr>
          <a:xfrm>
            <a:off x="7555469" y="1779602"/>
            <a:ext cx="2400687" cy="3190282"/>
          </a:xfrm>
          <a:prstGeom prst="rect">
            <a:avLst/>
          </a:prstGeom>
          <a:ln w="28575">
            <a:solidFill>
              <a:schemeClr val="accent1"/>
            </a:solidFill>
          </a:ln>
        </p:spPr>
      </p:pic>
      <p:sp>
        <p:nvSpPr>
          <p:cNvPr id="22" name="CuadroTexto 21">
            <a:extLst>
              <a:ext uri="{FF2B5EF4-FFF2-40B4-BE49-F238E27FC236}">
                <a16:creationId xmlns:a16="http://schemas.microsoft.com/office/drawing/2014/main" id="{6D6522DF-12E4-4174-B931-EDAA6FF2E675}"/>
              </a:ext>
            </a:extLst>
          </p:cNvPr>
          <p:cNvSpPr txBox="1"/>
          <p:nvPr/>
        </p:nvSpPr>
        <p:spPr>
          <a:xfrm>
            <a:off x="7382412" y="4969884"/>
            <a:ext cx="2868538" cy="707886"/>
          </a:xfrm>
          <a:prstGeom prst="rect">
            <a:avLst/>
          </a:prstGeom>
          <a:noFill/>
        </p:spPr>
        <p:txBody>
          <a:bodyPr wrap="square" rtlCol="0">
            <a:spAutoFit/>
          </a:bodyPr>
          <a:lstStyle/>
          <a:p>
            <a:pPr algn="ctr"/>
            <a:r>
              <a:rPr lang="es-ES" sz="2000" b="1" dirty="0"/>
              <a:t>Calle 3 entre Carrera 3ª y 4ª Barrio la Ceiba</a:t>
            </a:r>
            <a:endParaRPr lang="es-CO" sz="2000" b="1" dirty="0"/>
          </a:p>
        </p:txBody>
      </p:sp>
    </p:spTree>
    <p:extLst>
      <p:ext uri="{BB962C8B-B14F-4D97-AF65-F5344CB8AC3E}">
        <p14:creationId xmlns:p14="http://schemas.microsoft.com/office/powerpoint/2010/main" val="1079726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91158" y="119963"/>
            <a:ext cx="6706876" cy="1015663"/>
          </a:xfrm>
          <a:prstGeom prst="rect">
            <a:avLst/>
          </a:prstGeom>
          <a:noFill/>
        </p:spPr>
        <p:txBody>
          <a:bodyPr wrap="square" rtlCol="0">
            <a:spAutoFit/>
          </a:bodyPr>
          <a:lstStyle/>
          <a:p>
            <a:pPr algn="ctr"/>
            <a:r>
              <a:rPr lang="es-ES" sz="6000" b="1" dirty="0">
                <a:solidFill>
                  <a:schemeClr val="bg1"/>
                </a:solidFill>
              </a:rPr>
              <a:t>ALCANTARILLADO</a:t>
            </a:r>
            <a:r>
              <a:rPr lang="es-ES" sz="2800" b="1" dirty="0">
                <a:solidFill>
                  <a:schemeClr val="bg1"/>
                </a:solidFill>
              </a:rPr>
              <a:t> </a:t>
            </a:r>
            <a:endParaRPr lang="es-CO" sz="2800" b="1" dirty="0">
              <a:solidFill>
                <a:schemeClr val="bg1"/>
              </a:solidFill>
            </a:endParaRPr>
          </a:p>
        </p:txBody>
      </p:sp>
      <p:sp>
        <p:nvSpPr>
          <p:cNvPr id="16" name="CuadroTexto 15">
            <a:extLst>
              <a:ext uri="{FF2B5EF4-FFF2-40B4-BE49-F238E27FC236}">
                <a16:creationId xmlns:a16="http://schemas.microsoft.com/office/drawing/2014/main" id="{3CE9F76F-7E8B-4A6B-8A92-F541D5B62836}"/>
              </a:ext>
            </a:extLst>
          </p:cNvPr>
          <p:cNvSpPr txBox="1"/>
          <p:nvPr/>
        </p:nvSpPr>
        <p:spPr>
          <a:xfrm>
            <a:off x="7436069" y="2459504"/>
            <a:ext cx="4026737" cy="1938992"/>
          </a:xfrm>
          <a:prstGeom prst="rect">
            <a:avLst/>
          </a:prstGeom>
          <a:solidFill>
            <a:schemeClr val="accent1">
              <a:lumMod val="20000"/>
              <a:lumOff val="80000"/>
            </a:schemeClr>
          </a:solidFill>
          <a:ln>
            <a:solidFill>
              <a:schemeClr val="accent1"/>
            </a:solidFill>
          </a:ln>
        </p:spPr>
        <p:txBody>
          <a:bodyPr wrap="square" rtlCol="0">
            <a:spAutoFit/>
          </a:bodyPr>
          <a:lstStyle/>
          <a:p>
            <a:pPr lvl="0" algn="just"/>
            <a:r>
              <a:rPr lang="es-ES" sz="2400" dirty="0">
                <a:latin typeface="Arial" panose="020B0604020202020204" pitchFamily="34" charset="0"/>
                <a:ea typeface="Arial" panose="020B0604020202020204" pitchFamily="34" charset="0"/>
              </a:rPr>
              <a:t>En los Barrios</a:t>
            </a:r>
            <a:r>
              <a:rPr lang="es-ES" sz="2400" dirty="0">
                <a:effectLst/>
                <a:latin typeface="Arial" panose="020B0604020202020204" pitchFamily="34" charset="0"/>
                <a:ea typeface="Arial" panose="020B0604020202020204" pitchFamily="34" charset="0"/>
              </a:rPr>
              <a:t> Ceiba, Marco Fidel Suarez, Obrero y Echandía:  </a:t>
            </a:r>
            <a:r>
              <a:rPr lang="es-ES" sz="2400" dirty="0">
                <a:effectLst/>
                <a:highlight>
                  <a:srgbClr val="FFFF00"/>
                </a:highlight>
                <a:latin typeface="Arial" panose="020B0604020202020204" pitchFamily="34" charset="0"/>
                <a:ea typeface="Arial" panose="020B0604020202020204" pitchFamily="34" charset="0"/>
              </a:rPr>
              <a:t>1.378.91 metros lineales </a:t>
            </a:r>
            <a:r>
              <a:rPr lang="es-ES" sz="2400" dirty="0">
                <a:effectLst/>
                <a:latin typeface="Arial" panose="020B0604020202020204" pitchFamily="34" charset="0"/>
                <a:ea typeface="Arial" panose="020B0604020202020204" pitchFamily="34" charset="0"/>
              </a:rPr>
              <a:t>de alcantarillado de 8, 10 y 12 pulgadas.</a:t>
            </a:r>
            <a:endParaRPr lang="es-CO" sz="2400" dirty="0">
              <a:effectLst/>
              <a:latin typeface="Times New Roman" panose="02020603050405020304" pitchFamily="18" charset="0"/>
              <a:ea typeface="Times New Roman" panose="02020603050405020304" pitchFamily="18" charset="0"/>
            </a:endParaRPr>
          </a:p>
        </p:txBody>
      </p:sp>
      <p:sp>
        <p:nvSpPr>
          <p:cNvPr id="17" name="CuadroTexto 16">
            <a:extLst>
              <a:ext uri="{FF2B5EF4-FFF2-40B4-BE49-F238E27FC236}">
                <a16:creationId xmlns:a16="http://schemas.microsoft.com/office/drawing/2014/main" id="{B10511BB-A056-4817-BD09-2DAFC6A05769}"/>
              </a:ext>
            </a:extLst>
          </p:cNvPr>
          <p:cNvSpPr txBox="1"/>
          <p:nvPr/>
        </p:nvSpPr>
        <p:spPr>
          <a:xfrm>
            <a:off x="273185" y="5318711"/>
            <a:ext cx="7014719" cy="523220"/>
          </a:xfrm>
          <a:prstGeom prst="rect">
            <a:avLst/>
          </a:prstGeom>
          <a:noFill/>
        </p:spPr>
        <p:txBody>
          <a:bodyPr wrap="square" rtlCol="0">
            <a:spAutoFit/>
          </a:bodyPr>
          <a:lstStyle/>
          <a:p>
            <a:pPr algn="ctr"/>
            <a:r>
              <a:rPr lang="es-ES" sz="2800" b="1" dirty="0"/>
              <a:t>Calle 3 entre Carrera 3ª y 4ª Barrio la Ceiba</a:t>
            </a:r>
            <a:endParaRPr lang="es-CO" sz="2800" b="1" dirty="0"/>
          </a:p>
        </p:txBody>
      </p:sp>
      <p:pic>
        <p:nvPicPr>
          <p:cNvPr id="3" name="Imagen 2">
            <a:extLst>
              <a:ext uri="{FF2B5EF4-FFF2-40B4-BE49-F238E27FC236}">
                <a16:creationId xmlns:a16="http://schemas.microsoft.com/office/drawing/2014/main" id="{A1C7728B-E67F-4387-BCCB-61B6E2A02279}"/>
              </a:ext>
            </a:extLst>
          </p:cNvPr>
          <p:cNvPicPr>
            <a:picLocks noChangeAspect="1"/>
          </p:cNvPicPr>
          <p:nvPr/>
        </p:nvPicPr>
        <p:blipFill>
          <a:blip r:embed="rId4"/>
          <a:stretch>
            <a:fillRect/>
          </a:stretch>
        </p:blipFill>
        <p:spPr>
          <a:xfrm>
            <a:off x="4230671" y="1549455"/>
            <a:ext cx="2713750" cy="3637236"/>
          </a:xfrm>
          <a:prstGeom prst="rect">
            <a:avLst/>
          </a:prstGeom>
          <a:ln w="28575">
            <a:solidFill>
              <a:srgbClr val="0070C0"/>
            </a:solidFill>
          </a:ln>
        </p:spPr>
      </p:pic>
      <p:pic>
        <p:nvPicPr>
          <p:cNvPr id="15" name="Imagen 14">
            <a:extLst>
              <a:ext uri="{FF2B5EF4-FFF2-40B4-BE49-F238E27FC236}">
                <a16:creationId xmlns:a16="http://schemas.microsoft.com/office/drawing/2014/main" id="{BD2D86E1-72B5-4BC1-863B-6900EB64EEFD}"/>
              </a:ext>
            </a:extLst>
          </p:cNvPr>
          <p:cNvPicPr>
            <a:picLocks noChangeAspect="1"/>
          </p:cNvPicPr>
          <p:nvPr/>
        </p:nvPicPr>
        <p:blipFill>
          <a:blip r:embed="rId5"/>
          <a:stretch>
            <a:fillRect/>
          </a:stretch>
        </p:blipFill>
        <p:spPr>
          <a:xfrm>
            <a:off x="840271" y="1549455"/>
            <a:ext cx="2713750" cy="3637236"/>
          </a:xfrm>
          <a:prstGeom prst="rect">
            <a:avLst/>
          </a:prstGeom>
          <a:ln w="28575">
            <a:solidFill>
              <a:schemeClr val="accent1"/>
            </a:solidFill>
          </a:ln>
        </p:spPr>
      </p:pic>
    </p:spTree>
    <p:extLst>
      <p:ext uri="{BB962C8B-B14F-4D97-AF65-F5344CB8AC3E}">
        <p14:creationId xmlns:p14="http://schemas.microsoft.com/office/powerpoint/2010/main" val="4221232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6" name="CuadroTexto 5">
            <a:extLst>
              <a:ext uri="{FF2B5EF4-FFF2-40B4-BE49-F238E27FC236}">
                <a16:creationId xmlns:a16="http://schemas.microsoft.com/office/drawing/2014/main" id="{B13868D8-7923-48F8-A12E-D3B0A240270A}"/>
              </a:ext>
            </a:extLst>
          </p:cNvPr>
          <p:cNvSpPr txBox="1"/>
          <p:nvPr/>
        </p:nvSpPr>
        <p:spPr>
          <a:xfrm>
            <a:off x="2791158" y="119963"/>
            <a:ext cx="6706876" cy="1015663"/>
          </a:xfrm>
          <a:prstGeom prst="rect">
            <a:avLst/>
          </a:prstGeom>
          <a:noFill/>
        </p:spPr>
        <p:txBody>
          <a:bodyPr wrap="square" rtlCol="0">
            <a:spAutoFit/>
          </a:bodyPr>
          <a:lstStyle/>
          <a:p>
            <a:pPr algn="ctr"/>
            <a:r>
              <a:rPr lang="es-ES" sz="6000" b="1" dirty="0">
                <a:solidFill>
                  <a:schemeClr val="bg1"/>
                </a:solidFill>
              </a:rPr>
              <a:t>ALCANTARILLADO</a:t>
            </a:r>
            <a:r>
              <a:rPr lang="es-ES" sz="2800" b="1" dirty="0">
                <a:solidFill>
                  <a:schemeClr val="bg1"/>
                </a:solidFill>
              </a:rPr>
              <a:t> </a:t>
            </a:r>
            <a:endParaRPr lang="es-CO" sz="2800" b="1" dirty="0">
              <a:solidFill>
                <a:schemeClr val="bg1"/>
              </a:solidFill>
            </a:endParaRPr>
          </a:p>
        </p:txBody>
      </p:sp>
      <p:sp>
        <p:nvSpPr>
          <p:cNvPr id="16" name="CuadroTexto 15">
            <a:extLst>
              <a:ext uri="{FF2B5EF4-FFF2-40B4-BE49-F238E27FC236}">
                <a16:creationId xmlns:a16="http://schemas.microsoft.com/office/drawing/2014/main" id="{3CE9F76F-7E8B-4A6B-8A92-F541D5B62836}"/>
              </a:ext>
            </a:extLst>
          </p:cNvPr>
          <p:cNvSpPr txBox="1"/>
          <p:nvPr/>
        </p:nvSpPr>
        <p:spPr>
          <a:xfrm>
            <a:off x="1450363" y="5439361"/>
            <a:ext cx="8839447" cy="461665"/>
          </a:xfrm>
          <a:prstGeom prst="rect">
            <a:avLst/>
          </a:prstGeom>
          <a:noFill/>
          <a:ln>
            <a:noFill/>
          </a:ln>
        </p:spPr>
        <p:txBody>
          <a:bodyPr wrap="square" rtlCol="0">
            <a:spAutoFit/>
          </a:bodyPr>
          <a:lstStyle/>
          <a:p>
            <a:pPr lvl="0" algn="just"/>
            <a:r>
              <a:rPr lang="es-ES" sz="2400" dirty="0">
                <a:effectLst/>
                <a:latin typeface="Arial" panose="020B0604020202020204" pitchFamily="34" charset="0"/>
                <a:ea typeface="Arial" panose="020B0604020202020204" pitchFamily="34" charset="0"/>
              </a:rPr>
              <a:t>Barrio Brisas del Luisa: </a:t>
            </a:r>
            <a:r>
              <a:rPr lang="es-ES" sz="2400" dirty="0">
                <a:effectLst/>
                <a:highlight>
                  <a:srgbClr val="FFFF00"/>
                </a:highlight>
                <a:latin typeface="Arial" panose="020B0604020202020204" pitchFamily="34" charset="0"/>
                <a:ea typeface="Arial" panose="020B0604020202020204" pitchFamily="34" charset="0"/>
              </a:rPr>
              <a:t>93.60 metros lineales de 12 pulgadas.</a:t>
            </a:r>
            <a:endParaRPr lang="es-CO" sz="3200" dirty="0">
              <a:effectLst/>
              <a:highlight>
                <a:srgbClr val="FFFF00"/>
              </a:highlight>
              <a:latin typeface="Times New Roman" panose="02020603050405020304" pitchFamily="18" charset="0"/>
              <a:ea typeface="Times New Roman" panose="02020603050405020304" pitchFamily="18" charset="0"/>
            </a:endParaRPr>
          </a:p>
        </p:txBody>
      </p:sp>
      <p:sp>
        <p:nvSpPr>
          <p:cNvPr id="17" name="CuadroTexto 16">
            <a:extLst>
              <a:ext uri="{FF2B5EF4-FFF2-40B4-BE49-F238E27FC236}">
                <a16:creationId xmlns:a16="http://schemas.microsoft.com/office/drawing/2014/main" id="{B10511BB-A056-4817-BD09-2DAFC6A05769}"/>
              </a:ext>
            </a:extLst>
          </p:cNvPr>
          <p:cNvSpPr txBox="1"/>
          <p:nvPr/>
        </p:nvSpPr>
        <p:spPr>
          <a:xfrm>
            <a:off x="2273383" y="5522319"/>
            <a:ext cx="2868538" cy="400110"/>
          </a:xfrm>
          <a:prstGeom prst="rect">
            <a:avLst/>
          </a:prstGeom>
          <a:noFill/>
        </p:spPr>
        <p:txBody>
          <a:bodyPr wrap="square" rtlCol="0">
            <a:spAutoFit/>
          </a:bodyPr>
          <a:lstStyle/>
          <a:p>
            <a:pPr algn="ctr"/>
            <a:endParaRPr lang="es-CO" sz="2000" b="1" dirty="0"/>
          </a:p>
        </p:txBody>
      </p:sp>
      <p:pic>
        <p:nvPicPr>
          <p:cNvPr id="8" name="Imagen 7">
            <a:extLst>
              <a:ext uri="{FF2B5EF4-FFF2-40B4-BE49-F238E27FC236}">
                <a16:creationId xmlns:a16="http://schemas.microsoft.com/office/drawing/2014/main" id="{929618FE-8981-49E7-BA14-68E9F95F55DD}"/>
              </a:ext>
            </a:extLst>
          </p:cNvPr>
          <p:cNvPicPr>
            <a:picLocks noChangeAspect="1"/>
          </p:cNvPicPr>
          <p:nvPr/>
        </p:nvPicPr>
        <p:blipFill>
          <a:blip r:embed="rId5"/>
          <a:stretch>
            <a:fillRect/>
          </a:stretch>
        </p:blipFill>
        <p:spPr>
          <a:xfrm>
            <a:off x="4261005" y="1540313"/>
            <a:ext cx="2873609" cy="3825379"/>
          </a:xfrm>
          <a:prstGeom prst="rect">
            <a:avLst/>
          </a:prstGeom>
          <a:ln w="28575">
            <a:solidFill>
              <a:schemeClr val="accent1"/>
            </a:solidFill>
          </a:ln>
        </p:spPr>
      </p:pic>
      <p:pic>
        <p:nvPicPr>
          <p:cNvPr id="4" name="Imagen 3">
            <a:extLst>
              <a:ext uri="{FF2B5EF4-FFF2-40B4-BE49-F238E27FC236}">
                <a16:creationId xmlns:a16="http://schemas.microsoft.com/office/drawing/2014/main" id="{11861FB5-0546-4178-B3B0-07C2006746D0}"/>
              </a:ext>
            </a:extLst>
          </p:cNvPr>
          <p:cNvPicPr>
            <a:picLocks noChangeAspect="1"/>
          </p:cNvPicPr>
          <p:nvPr/>
        </p:nvPicPr>
        <p:blipFill>
          <a:blip r:embed="rId6"/>
          <a:stretch>
            <a:fillRect/>
          </a:stretch>
        </p:blipFill>
        <p:spPr>
          <a:xfrm>
            <a:off x="839114" y="1492306"/>
            <a:ext cx="2868538" cy="3873386"/>
          </a:xfrm>
          <a:prstGeom prst="rect">
            <a:avLst/>
          </a:prstGeom>
          <a:ln w="28575">
            <a:solidFill>
              <a:srgbClr val="0070C0"/>
            </a:solidFill>
          </a:ln>
        </p:spPr>
      </p:pic>
      <p:pic>
        <p:nvPicPr>
          <p:cNvPr id="7" name="Imagen 6">
            <a:extLst>
              <a:ext uri="{FF2B5EF4-FFF2-40B4-BE49-F238E27FC236}">
                <a16:creationId xmlns:a16="http://schemas.microsoft.com/office/drawing/2014/main" id="{91B01693-D450-48AC-A1D8-84C0644FB000}"/>
              </a:ext>
            </a:extLst>
          </p:cNvPr>
          <p:cNvPicPr>
            <a:picLocks noChangeAspect="1"/>
          </p:cNvPicPr>
          <p:nvPr/>
        </p:nvPicPr>
        <p:blipFill>
          <a:blip r:embed="rId7"/>
          <a:stretch>
            <a:fillRect/>
          </a:stretch>
        </p:blipFill>
        <p:spPr>
          <a:xfrm>
            <a:off x="7687968" y="1532331"/>
            <a:ext cx="2912040" cy="3873387"/>
          </a:xfrm>
          <a:prstGeom prst="rect">
            <a:avLst/>
          </a:prstGeom>
        </p:spPr>
      </p:pic>
    </p:spTree>
    <p:extLst>
      <p:ext uri="{BB962C8B-B14F-4D97-AF65-F5344CB8AC3E}">
        <p14:creationId xmlns:p14="http://schemas.microsoft.com/office/powerpoint/2010/main" val="3795643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2" name="CuadroTexto 1">
            <a:extLst>
              <a:ext uri="{FF2B5EF4-FFF2-40B4-BE49-F238E27FC236}">
                <a16:creationId xmlns:a16="http://schemas.microsoft.com/office/drawing/2014/main" id="{74E770B8-87A4-4C54-9910-0236818F39F2}"/>
              </a:ext>
            </a:extLst>
          </p:cNvPr>
          <p:cNvSpPr txBox="1"/>
          <p:nvPr/>
        </p:nvSpPr>
        <p:spPr>
          <a:xfrm>
            <a:off x="2699657" y="0"/>
            <a:ext cx="6792685" cy="1200329"/>
          </a:xfrm>
          <a:prstGeom prst="rect">
            <a:avLst/>
          </a:prstGeom>
          <a:noFill/>
        </p:spPr>
        <p:txBody>
          <a:bodyPr wrap="square" rtlCol="0">
            <a:spAutoFit/>
          </a:bodyPr>
          <a:lstStyle/>
          <a:p>
            <a:pPr algn="ctr"/>
            <a:r>
              <a:rPr lang="es-ES" sz="3600" dirty="0">
                <a:solidFill>
                  <a:schemeClr val="bg1"/>
                </a:solidFill>
              </a:rPr>
              <a:t>PETICIONES, QUEJAS, RECLAMOS ATENDIDAS</a:t>
            </a:r>
            <a:endParaRPr lang="es-CO" sz="3600" dirty="0">
              <a:solidFill>
                <a:schemeClr val="bg1"/>
              </a:solidFill>
            </a:endParaRPr>
          </a:p>
        </p:txBody>
      </p:sp>
      <p:graphicFrame>
        <p:nvGraphicFramePr>
          <p:cNvPr id="6" name="Tabla 6">
            <a:extLst>
              <a:ext uri="{FF2B5EF4-FFF2-40B4-BE49-F238E27FC236}">
                <a16:creationId xmlns:a16="http://schemas.microsoft.com/office/drawing/2014/main" id="{29F0CD84-BD96-4723-9D32-71EC5AA1C361}"/>
              </a:ext>
            </a:extLst>
          </p:cNvPr>
          <p:cNvGraphicFramePr>
            <a:graphicFrameLocks noGrp="1"/>
          </p:cNvGraphicFramePr>
          <p:nvPr>
            <p:extLst>
              <p:ext uri="{D42A27DB-BD31-4B8C-83A1-F6EECF244321}">
                <p14:modId xmlns:p14="http://schemas.microsoft.com/office/powerpoint/2010/main" val="3391483604"/>
              </p:ext>
            </p:extLst>
          </p:nvPr>
        </p:nvGraphicFramePr>
        <p:xfrm>
          <a:off x="1142014" y="1548555"/>
          <a:ext cx="4412624" cy="4224454"/>
        </p:xfrm>
        <a:graphic>
          <a:graphicData uri="http://schemas.openxmlformats.org/drawingml/2006/table">
            <a:tbl>
              <a:tblPr firstRow="1" bandRow="1">
                <a:tableStyleId>{5C22544A-7EE6-4342-B048-85BDC9FD1C3A}</a:tableStyleId>
              </a:tblPr>
              <a:tblGrid>
                <a:gridCol w="1205633">
                  <a:extLst>
                    <a:ext uri="{9D8B030D-6E8A-4147-A177-3AD203B41FA5}">
                      <a16:colId xmlns:a16="http://schemas.microsoft.com/office/drawing/2014/main" val="1036528512"/>
                    </a:ext>
                  </a:extLst>
                </a:gridCol>
                <a:gridCol w="1362475">
                  <a:extLst>
                    <a:ext uri="{9D8B030D-6E8A-4147-A177-3AD203B41FA5}">
                      <a16:colId xmlns:a16="http://schemas.microsoft.com/office/drawing/2014/main" val="1346188870"/>
                    </a:ext>
                  </a:extLst>
                </a:gridCol>
                <a:gridCol w="1844516">
                  <a:extLst>
                    <a:ext uri="{9D8B030D-6E8A-4147-A177-3AD203B41FA5}">
                      <a16:colId xmlns:a16="http://schemas.microsoft.com/office/drawing/2014/main" val="1763306351"/>
                    </a:ext>
                  </a:extLst>
                </a:gridCol>
              </a:tblGrid>
              <a:tr h="324958">
                <a:tc>
                  <a:txBody>
                    <a:bodyPr/>
                    <a:lstStyle/>
                    <a:p>
                      <a:pPr algn="ctr"/>
                      <a:r>
                        <a:rPr lang="es-ES" sz="1200" dirty="0">
                          <a:latin typeface="Arial" panose="020B0604020202020204" pitchFamily="34" charset="0"/>
                          <a:cs typeface="Arial" panose="020B0604020202020204" pitchFamily="34" charset="0"/>
                        </a:rPr>
                        <a:t>MES </a:t>
                      </a:r>
                      <a:endParaRPr lang="es-CO"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latin typeface="Arial" panose="020B0604020202020204" pitchFamily="34" charset="0"/>
                          <a:cs typeface="Arial" panose="020B0604020202020204" pitchFamily="34" charset="0"/>
                        </a:rPr>
                        <a:t>ACUEDUCTO </a:t>
                      </a:r>
                      <a:endParaRPr lang="es-CO"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latin typeface="Arial" panose="020B0604020202020204" pitchFamily="34" charset="0"/>
                          <a:cs typeface="Arial" panose="020B0604020202020204" pitchFamily="34" charset="0"/>
                        </a:rPr>
                        <a:t>ALCANTARILLADO </a:t>
                      </a:r>
                      <a:endParaRPr lang="es-CO"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51622752"/>
                  </a:ext>
                </a:extLst>
              </a:tr>
              <a:tr h="324958">
                <a:tc>
                  <a:txBody>
                    <a:bodyPr/>
                    <a:lstStyle/>
                    <a:p>
                      <a:pPr algn="ctr"/>
                      <a:r>
                        <a:rPr lang="es-ES" sz="1200" dirty="0"/>
                        <a:t>ENERO</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53</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26159926"/>
                  </a:ext>
                </a:extLst>
              </a:tr>
              <a:tr h="324958">
                <a:tc>
                  <a:txBody>
                    <a:bodyPr/>
                    <a:lstStyle/>
                    <a:p>
                      <a:pPr algn="ctr"/>
                      <a:r>
                        <a:rPr lang="es-ES" sz="1200" dirty="0"/>
                        <a:t>FEBRERO</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47</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1</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0089236"/>
                  </a:ext>
                </a:extLst>
              </a:tr>
              <a:tr h="324958">
                <a:tc>
                  <a:txBody>
                    <a:bodyPr/>
                    <a:lstStyle/>
                    <a:p>
                      <a:pPr algn="ctr"/>
                      <a:r>
                        <a:rPr lang="es-ES" sz="1200" dirty="0"/>
                        <a:t>MARZO</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48</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6865667"/>
                  </a:ext>
                </a:extLst>
              </a:tr>
              <a:tr h="324958">
                <a:tc>
                  <a:txBody>
                    <a:bodyPr/>
                    <a:lstStyle/>
                    <a:p>
                      <a:pPr algn="ctr"/>
                      <a:r>
                        <a:rPr lang="es-ES" sz="1200" dirty="0"/>
                        <a:t>ABRIL</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70</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2</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1701196"/>
                  </a:ext>
                </a:extLst>
              </a:tr>
              <a:tr h="324958">
                <a:tc>
                  <a:txBody>
                    <a:bodyPr/>
                    <a:lstStyle/>
                    <a:p>
                      <a:pPr algn="ctr"/>
                      <a:r>
                        <a:rPr lang="es-ES" sz="1200" dirty="0"/>
                        <a:t>MAYO</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87</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32812"/>
                  </a:ext>
                </a:extLst>
              </a:tr>
              <a:tr h="324958">
                <a:tc>
                  <a:txBody>
                    <a:bodyPr/>
                    <a:lstStyle/>
                    <a:p>
                      <a:pPr algn="ctr"/>
                      <a:r>
                        <a:rPr lang="es-ES" sz="1200" dirty="0"/>
                        <a:t>JUNIO</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46</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1</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2003005"/>
                  </a:ext>
                </a:extLst>
              </a:tr>
              <a:tr h="324958">
                <a:tc>
                  <a:txBody>
                    <a:bodyPr/>
                    <a:lstStyle/>
                    <a:p>
                      <a:pPr algn="ctr"/>
                      <a:r>
                        <a:rPr lang="es-ES" sz="1200" dirty="0"/>
                        <a:t>JULIO</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69</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1</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0816793"/>
                  </a:ext>
                </a:extLst>
              </a:tr>
              <a:tr h="324958">
                <a:tc>
                  <a:txBody>
                    <a:bodyPr/>
                    <a:lstStyle/>
                    <a:p>
                      <a:pPr algn="ctr"/>
                      <a:r>
                        <a:rPr lang="es-ES" sz="1200" dirty="0"/>
                        <a:t>AGOSTO</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64</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94298864"/>
                  </a:ext>
                </a:extLst>
              </a:tr>
              <a:tr h="324958">
                <a:tc>
                  <a:txBody>
                    <a:bodyPr/>
                    <a:lstStyle/>
                    <a:p>
                      <a:pPr algn="ctr"/>
                      <a:r>
                        <a:rPr lang="es-ES" sz="1200" dirty="0"/>
                        <a:t>SEPTIEMBRE</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73</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8300191"/>
                  </a:ext>
                </a:extLst>
              </a:tr>
              <a:tr h="324958">
                <a:tc>
                  <a:txBody>
                    <a:bodyPr/>
                    <a:lstStyle/>
                    <a:p>
                      <a:pPr algn="ctr"/>
                      <a:r>
                        <a:rPr lang="es-ES" sz="1200" dirty="0"/>
                        <a:t>OCTUBRE</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74</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3</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53109179"/>
                  </a:ext>
                </a:extLst>
              </a:tr>
              <a:tr h="324958">
                <a:tc>
                  <a:txBody>
                    <a:bodyPr/>
                    <a:lstStyle/>
                    <a:p>
                      <a:pPr algn="ctr"/>
                      <a:r>
                        <a:rPr lang="es-ES" sz="1200" dirty="0"/>
                        <a:t>NOVIEMBRE</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61</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1</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9477310"/>
                  </a:ext>
                </a:extLst>
              </a:tr>
              <a:tr h="324958">
                <a:tc>
                  <a:txBody>
                    <a:bodyPr/>
                    <a:lstStyle/>
                    <a:p>
                      <a:pPr algn="ctr"/>
                      <a:r>
                        <a:rPr lang="es-ES" sz="1200" dirty="0"/>
                        <a:t>DICIEMBRE </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57</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s-ES" sz="1200" dirty="0"/>
                        <a:t>1</a:t>
                      </a:r>
                      <a:endParaRPr lang="es-CO"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9308522"/>
                  </a:ext>
                </a:extLst>
              </a:tr>
            </a:tbl>
          </a:graphicData>
        </a:graphic>
      </p:graphicFrame>
      <p:sp>
        <p:nvSpPr>
          <p:cNvPr id="8" name="CuadroTexto 7">
            <a:extLst>
              <a:ext uri="{FF2B5EF4-FFF2-40B4-BE49-F238E27FC236}">
                <a16:creationId xmlns:a16="http://schemas.microsoft.com/office/drawing/2014/main" id="{128864B1-61A1-4A16-BEE6-3E9AD642C059}"/>
              </a:ext>
            </a:extLst>
          </p:cNvPr>
          <p:cNvSpPr txBox="1"/>
          <p:nvPr/>
        </p:nvSpPr>
        <p:spPr>
          <a:xfrm>
            <a:off x="7934697" y="2969953"/>
            <a:ext cx="3115289" cy="2308324"/>
          </a:xfrm>
          <a:prstGeom prst="rect">
            <a:avLst/>
          </a:prstGeom>
          <a:noFill/>
        </p:spPr>
        <p:txBody>
          <a:bodyPr wrap="square" rtlCol="0">
            <a:spAutoFit/>
          </a:bodyPr>
          <a:lstStyle/>
          <a:p>
            <a:pPr algn="ctr"/>
            <a:r>
              <a:rPr lang="es-ES" sz="3600" b="1" dirty="0">
                <a:latin typeface="Arial" panose="020B0604020202020204" pitchFamily="34" charset="0"/>
                <a:cs typeface="Arial" panose="020B0604020202020204" pitchFamily="34" charset="0"/>
              </a:rPr>
              <a:t>Total de PQR ATENDIDAS: </a:t>
            </a:r>
          </a:p>
          <a:p>
            <a:pPr algn="ctr"/>
            <a:endParaRPr lang="es-ES" sz="3600" dirty="0">
              <a:latin typeface="Arial" panose="020B0604020202020204" pitchFamily="34" charset="0"/>
              <a:cs typeface="Arial" panose="020B0604020202020204" pitchFamily="34" charset="0"/>
            </a:endParaRPr>
          </a:p>
          <a:p>
            <a:pPr algn="ctr"/>
            <a:r>
              <a:rPr lang="es-ES" sz="3600" b="1" dirty="0">
                <a:highlight>
                  <a:srgbClr val="FFFF00"/>
                </a:highlight>
                <a:latin typeface="Arial" panose="020B0604020202020204" pitchFamily="34" charset="0"/>
                <a:cs typeface="Arial" panose="020B0604020202020204" pitchFamily="34" charset="0"/>
              </a:rPr>
              <a:t>752</a:t>
            </a:r>
            <a:r>
              <a:rPr lang="es-ES" sz="3600" dirty="0">
                <a:highlight>
                  <a:srgbClr val="FFFF00"/>
                </a:highlight>
                <a:latin typeface="Arial" panose="020B0604020202020204" pitchFamily="34" charset="0"/>
                <a:cs typeface="Arial" panose="020B0604020202020204" pitchFamily="34" charset="0"/>
              </a:rPr>
              <a:t> </a:t>
            </a:r>
            <a:endParaRPr lang="es-CO" sz="3600" dirty="0">
              <a:highlight>
                <a:srgbClr val="FFFF00"/>
              </a:highlight>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E9570DF0-ABCB-453B-917B-A051F73AAF0F}"/>
              </a:ext>
            </a:extLst>
          </p:cNvPr>
          <p:cNvSpPr txBox="1"/>
          <p:nvPr/>
        </p:nvSpPr>
        <p:spPr>
          <a:xfrm>
            <a:off x="6096000" y="6064998"/>
            <a:ext cx="2679510" cy="369332"/>
          </a:xfrm>
          <a:prstGeom prst="rect">
            <a:avLst/>
          </a:prstGeom>
          <a:noFill/>
        </p:spPr>
        <p:txBody>
          <a:bodyPr wrap="square" rtlCol="0">
            <a:spAutoFit/>
          </a:bodyPr>
          <a:lstStyle/>
          <a:p>
            <a:r>
              <a:rPr lang="es-ES" dirty="0"/>
              <a:t>Falta Totalizar </a:t>
            </a:r>
            <a:endParaRPr lang="es-CO" dirty="0"/>
          </a:p>
        </p:txBody>
      </p:sp>
    </p:spTree>
    <p:extLst>
      <p:ext uri="{BB962C8B-B14F-4D97-AF65-F5344CB8AC3E}">
        <p14:creationId xmlns:p14="http://schemas.microsoft.com/office/powerpoint/2010/main" val="1352461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776879" y="109122"/>
            <a:ext cx="8841441" cy="923330"/>
          </a:xfrm>
          <a:prstGeom prst="rect">
            <a:avLst/>
          </a:prstGeom>
          <a:noFill/>
        </p:spPr>
        <p:txBody>
          <a:bodyPr wrap="square" rtlCol="0">
            <a:spAutoFit/>
          </a:bodyPr>
          <a:lstStyle/>
          <a:p>
            <a:pPr algn="ctr"/>
            <a:r>
              <a:rPr lang="es-ES" sz="5400" b="1" dirty="0">
                <a:solidFill>
                  <a:schemeClr val="bg1"/>
                </a:solidFill>
              </a:rPr>
              <a:t>LUMINARIAS</a:t>
            </a:r>
            <a:r>
              <a:rPr lang="es-ES" sz="3000" b="1" dirty="0">
                <a:solidFill>
                  <a:schemeClr val="bg1"/>
                </a:solidFill>
              </a:rPr>
              <a:t> </a:t>
            </a:r>
            <a:endParaRPr lang="es-CO" sz="3000" b="1" dirty="0">
              <a:solidFill>
                <a:schemeClr val="bg1"/>
              </a:solidFill>
            </a:endParaRPr>
          </a:p>
        </p:txBody>
      </p:sp>
      <p:sp>
        <p:nvSpPr>
          <p:cNvPr id="2" name="CuadroTexto 1">
            <a:extLst>
              <a:ext uri="{FF2B5EF4-FFF2-40B4-BE49-F238E27FC236}">
                <a16:creationId xmlns:a16="http://schemas.microsoft.com/office/drawing/2014/main" id="{4DD90E67-09A9-4E1E-825B-75A8261FB050}"/>
              </a:ext>
            </a:extLst>
          </p:cNvPr>
          <p:cNvSpPr txBox="1"/>
          <p:nvPr/>
        </p:nvSpPr>
        <p:spPr>
          <a:xfrm>
            <a:off x="795931" y="2641307"/>
            <a:ext cx="2631575" cy="2308324"/>
          </a:xfrm>
          <a:prstGeom prst="rect">
            <a:avLst/>
          </a:prstGeom>
          <a:noFill/>
        </p:spPr>
        <p:txBody>
          <a:bodyPr wrap="square" rtlCol="0">
            <a:spAutoFit/>
          </a:bodyPr>
          <a:lstStyle/>
          <a:p>
            <a:endParaRPr lang="es-ES" b="1"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Centro</a:t>
            </a:r>
          </a:p>
          <a:p>
            <a:r>
              <a:rPr lang="es-ES" dirty="0">
                <a:latin typeface="Arial" panose="020B0604020202020204" pitchFamily="34" charset="0"/>
                <a:cs typeface="Arial" panose="020B0604020202020204" pitchFamily="34" charset="0"/>
              </a:rPr>
              <a:t>Miraflores</a:t>
            </a:r>
          </a:p>
          <a:p>
            <a:r>
              <a:rPr lang="es-ES" dirty="0">
                <a:latin typeface="Arial" panose="020B0604020202020204" pitchFamily="34" charset="0"/>
                <a:cs typeface="Arial" panose="020B0604020202020204" pitchFamily="34" charset="0"/>
              </a:rPr>
              <a:t>Miller Peladez </a:t>
            </a:r>
          </a:p>
          <a:p>
            <a:r>
              <a:rPr lang="es-ES" dirty="0">
                <a:latin typeface="Arial" panose="020B0604020202020204" pitchFamily="34" charset="0"/>
                <a:cs typeface="Arial" panose="020B0604020202020204" pitchFamily="34" charset="0"/>
              </a:rPr>
              <a:t>Rovimujer</a:t>
            </a:r>
          </a:p>
          <a:p>
            <a:r>
              <a:rPr lang="es-ES" dirty="0">
                <a:latin typeface="Arial" panose="020B0604020202020204" pitchFamily="34" charset="0"/>
                <a:cs typeface="Arial" panose="020B0604020202020204" pitchFamily="34" charset="0"/>
              </a:rPr>
              <a:t>Ceiba</a:t>
            </a:r>
          </a:p>
          <a:p>
            <a:r>
              <a:rPr lang="es-ES" dirty="0">
                <a:latin typeface="Arial" panose="020B0604020202020204" pitchFamily="34" charset="0"/>
                <a:cs typeface="Arial" panose="020B0604020202020204" pitchFamily="34" charset="0"/>
              </a:rPr>
              <a:t>Brisas del Luisa</a:t>
            </a:r>
          </a:p>
          <a:p>
            <a:r>
              <a:rPr lang="es-ES" dirty="0">
                <a:latin typeface="Arial" panose="020B0604020202020204" pitchFamily="34" charset="0"/>
                <a:cs typeface="Arial" panose="020B0604020202020204" pitchFamily="34" charset="0"/>
              </a:rPr>
              <a:t>Efraín Santa María</a:t>
            </a:r>
          </a:p>
        </p:txBody>
      </p:sp>
      <p:pic>
        <p:nvPicPr>
          <p:cNvPr id="4" name="Imagen 3">
            <a:extLst>
              <a:ext uri="{FF2B5EF4-FFF2-40B4-BE49-F238E27FC236}">
                <a16:creationId xmlns:a16="http://schemas.microsoft.com/office/drawing/2014/main" id="{F68F92E7-0316-4E2A-98FA-E263A6EE1FBD}"/>
              </a:ext>
            </a:extLst>
          </p:cNvPr>
          <p:cNvPicPr>
            <a:picLocks noChangeAspect="1"/>
          </p:cNvPicPr>
          <p:nvPr/>
        </p:nvPicPr>
        <p:blipFill>
          <a:blip r:embed="rId4"/>
          <a:stretch>
            <a:fillRect/>
          </a:stretch>
        </p:blipFill>
        <p:spPr>
          <a:xfrm>
            <a:off x="588221" y="2928412"/>
            <a:ext cx="279401" cy="279401"/>
          </a:xfrm>
          <a:prstGeom prst="rect">
            <a:avLst/>
          </a:prstGeom>
        </p:spPr>
      </p:pic>
      <p:sp>
        <p:nvSpPr>
          <p:cNvPr id="5" name="CuadroTexto 4">
            <a:extLst>
              <a:ext uri="{FF2B5EF4-FFF2-40B4-BE49-F238E27FC236}">
                <a16:creationId xmlns:a16="http://schemas.microsoft.com/office/drawing/2014/main" id="{1C71FAD8-BAA8-4A05-B84D-0B16FF9B928C}"/>
              </a:ext>
            </a:extLst>
          </p:cNvPr>
          <p:cNvSpPr txBox="1"/>
          <p:nvPr/>
        </p:nvSpPr>
        <p:spPr>
          <a:xfrm>
            <a:off x="518617" y="1585204"/>
            <a:ext cx="5577383" cy="1477328"/>
          </a:xfrm>
          <a:prstGeom prst="rect">
            <a:avLst/>
          </a:prstGeom>
          <a:noFill/>
        </p:spPr>
        <p:txBody>
          <a:bodyPr wrap="square" rtlCol="0">
            <a:spAutoFit/>
          </a:bodyPr>
          <a:lstStyle/>
          <a:p>
            <a:r>
              <a:rPr lang="es-ES" sz="2400" b="1" dirty="0"/>
              <a:t>MANTENIMIENTO E INSTALACION DE LUMINARIAS EN ZONA URBANA EN LOS BARRIOS: </a:t>
            </a:r>
          </a:p>
          <a:p>
            <a:endParaRPr lang="es-CO" dirty="0"/>
          </a:p>
        </p:txBody>
      </p:sp>
      <p:sp>
        <p:nvSpPr>
          <p:cNvPr id="15" name="CuadroTexto 14">
            <a:extLst>
              <a:ext uri="{FF2B5EF4-FFF2-40B4-BE49-F238E27FC236}">
                <a16:creationId xmlns:a16="http://schemas.microsoft.com/office/drawing/2014/main" id="{344C5327-CE43-431F-98E7-9EC1D1EA2507}"/>
              </a:ext>
            </a:extLst>
          </p:cNvPr>
          <p:cNvSpPr txBox="1"/>
          <p:nvPr/>
        </p:nvSpPr>
        <p:spPr>
          <a:xfrm>
            <a:off x="3307308" y="2809055"/>
            <a:ext cx="2437279" cy="2308324"/>
          </a:xfrm>
          <a:prstGeom prst="rect">
            <a:avLst/>
          </a:prstGeom>
          <a:noFill/>
        </p:spPr>
        <p:txBody>
          <a:bodyPr wrap="square">
            <a:spAutoFit/>
          </a:bodyPr>
          <a:lstStyle/>
          <a:p>
            <a:r>
              <a:rPr lang="es-ES" dirty="0">
                <a:latin typeface="Arial" panose="020B0604020202020204" pitchFamily="34" charset="0"/>
                <a:cs typeface="Arial" panose="020B0604020202020204" pitchFamily="34" charset="0"/>
              </a:rPr>
              <a:t>Divino Niño </a:t>
            </a:r>
          </a:p>
          <a:p>
            <a:r>
              <a:rPr lang="es-ES" dirty="0">
                <a:latin typeface="Arial" panose="020B0604020202020204" pitchFamily="34" charset="0"/>
                <a:cs typeface="Arial" panose="020B0604020202020204" pitchFamily="34" charset="0"/>
              </a:rPr>
              <a:t>Obrero </a:t>
            </a:r>
          </a:p>
          <a:p>
            <a:r>
              <a:rPr lang="es-ES" dirty="0">
                <a:latin typeface="Arial" panose="020B0604020202020204" pitchFamily="34" charset="0"/>
                <a:cs typeface="Arial" panose="020B0604020202020204" pitchFamily="34" charset="0"/>
              </a:rPr>
              <a:t>Centenario </a:t>
            </a:r>
          </a:p>
          <a:p>
            <a:r>
              <a:rPr lang="es-ES" dirty="0">
                <a:latin typeface="Arial" panose="020B0604020202020204" pitchFamily="34" charset="0"/>
                <a:cs typeface="Arial" panose="020B0604020202020204" pitchFamily="34" charset="0"/>
              </a:rPr>
              <a:t>Santander </a:t>
            </a:r>
          </a:p>
          <a:p>
            <a:r>
              <a:rPr lang="es-ES" dirty="0">
                <a:latin typeface="Arial" panose="020B0604020202020204" pitchFamily="34" charset="0"/>
                <a:cs typeface="Arial" panose="020B0604020202020204" pitchFamily="34" charset="0"/>
              </a:rPr>
              <a:t>Marco Fidel Suarez </a:t>
            </a:r>
          </a:p>
          <a:p>
            <a:r>
              <a:rPr lang="es-ES" dirty="0">
                <a:latin typeface="Arial" panose="020B0604020202020204" pitchFamily="34" charset="0"/>
                <a:cs typeface="Arial" panose="020B0604020202020204" pitchFamily="34" charset="0"/>
              </a:rPr>
              <a:t>Antena</a:t>
            </a:r>
          </a:p>
          <a:p>
            <a:r>
              <a:rPr lang="es-ES" dirty="0">
                <a:latin typeface="Arial" panose="020B0604020202020204" pitchFamily="34" charset="0"/>
                <a:cs typeface="Arial" panose="020B0604020202020204" pitchFamily="34" charset="0"/>
              </a:rPr>
              <a:t>Enrique Homez </a:t>
            </a:r>
          </a:p>
          <a:p>
            <a:r>
              <a:rPr lang="es-ES" dirty="0">
                <a:latin typeface="Arial" panose="020B0604020202020204" pitchFamily="34" charset="0"/>
                <a:cs typeface="Arial" panose="020B0604020202020204" pitchFamily="34" charset="0"/>
              </a:rPr>
              <a:t>Echandía </a:t>
            </a:r>
          </a:p>
        </p:txBody>
      </p:sp>
      <p:pic>
        <p:nvPicPr>
          <p:cNvPr id="16" name="Imagen 15">
            <a:extLst>
              <a:ext uri="{FF2B5EF4-FFF2-40B4-BE49-F238E27FC236}">
                <a16:creationId xmlns:a16="http://schemas.microsoft.com/office/drawing/2014/main" id="{5A580CB6-DC04-4987-972D-5D910231B8B8}"/>
              </a:ext>
            </a:extLst>
          </p:cNvPr>
          <p:cNvPicPr>
            <a:picLocks noChangeAspect="1"/>
          </p:cNvPicPr>
          <p:nvPr/>
        </p:nvPicPr>
        <p:blipFill>
          <a:blip r:embed="rId4"/>
          <a:stretch>
            <a:fillRect/>
          </a:stretch>
        </p:blipFill>
        <p:spPr>
          <a:xfrm>
            <a:off x="3099597" y="3129188"/>
            <a:ext cx="279401" cy="279401"/>
          </a:xfrm>
          <a:prstGeom prst="rect">
            <a:avLst/>
          </a:prstGeom>
        </p:spPr>
      </p:pic>
      <p:pic>
        <p:nvPicPr>
          <p:cNvPr id="21" name="Imagen 20">
            <a:extLst>
              <a:ext uri="{FF2B5EF4-FFF2-40B4-BE49-F238E27FC236}">
                <a16:creationId xmlns:a16="http://schemas.microsoft.com/office/drawing/2014/main" id="{0035840B-10EE-4885-9DA9-8727A8B0BA3A}"/>
              </a:ext>
            </a:extLst>
          </p:cNvPr>
          <p:cNvPicPr>
            <a:picLocks noChangeAspect="1"/>
          </p:cNvPicPr>
          <p:nvPr/>
        </p:nvPicPr>
        <p:blipFill>
          <a:blip r:embed="rId4"/>
          <a:stretch>
            <a:fillRect/>
          </a:stretch>
        </p:blipFill>
        <p:spPr>
          <a:xfrm>
            <a:off x="3099598" y="2856322"/>
            <a:ext cx="279401" cy="279401"/>
          </a:xfrm>
          <a:prstGeom prst="rect">
            <a:avLst/>
          </a:prstGeom>
        </p:spPr>
      </p:pic>
      <p:pic>
        <p:nvPicPr>
          <p:cNvPr id="25" name="Imagen 24">
            <a:extLst>
              <a:ext uri="{FF2B5EF4-FFF2-40B4-BE49-F238E27FC236}">
                <a16:creationId xmlns:a16="http://schemas.microsoft.com/office/drawing/2014/main" id="{FECA5130-BC41-457B-AB47-E838D8184502}"/>
              </a:ext>
            </a:extLst>
          </p:cNvPr>
          <p:cNvPicPr>
            <a:picLocks noChangeAspect="1"/>
          </p:cNvPicPr>
          <p:nvPr/>
        </p:nvPicPr>
        <p:blipFill>
          <a:blip r:embed="rId4"/>
          <a:stretch>
            <a:fillRect/>
          </a:stretch>
        </p:blipFill>
        <p:spPr>
          <a:xfrm>
            <a:off x="588221" y="3215517"/>
            <a:ext cx="279401" cy="279401"/>
          </a:xfrm>
          <a:prstGeom prst="rect">
            <a:avLst/>
          </a:prstGeom>
        </p:spPr>
      </p:pic>
      <p:pic>
        <p:nvPicPr>
          <p:cNvPr id="26" name="Imagen 25">
            <a:extLst>
              <a:ext uri="{FF2B5EF4-FFF2-40B4-BE49-F238E27FC236}">
                <a16:creationId xmlns:a16="http://schemas.microsoft.com/office/drawing/2014/main" id="{6503A39F-5640-4EF3-B14C-AF315C38762E}"/>
              </a:ext>
            </a:extLst>
          </p:cNvPr>
          <p:cNvPicPr>
            <a:picLocks noChangeAspect="1"/>
          </p:cNvPicPr>
          <p:nvPr/>
        </p:nvPicPr>
        <p:blipFill>
          <a:blip r:embed="rId4"/>
          <a:stretch>
            <a:fillRect/>
          </a:stretch>
        </p:blipFill>
        <p:spPr>
          <a:xfrm>
            <a:off x="588221" y="3488315"/>
            <a:ext cx="279401" cy="279401"/>
          </a:xfrm>
          <a:prstGeom prst="rect">
            <a:avLst/>
          </a:prstGeom>
        </p:spPr>
      </p:pic>
      <p:pic>
        <p:nvPicPr>
          <p:cNvPr id="27" name="Imagen 26">
            <a:extLst>
              <a:ext uri="{FF2B5EF4-FFF2-40B4-BE49-F238E27FC236}">
                <a16:creationId xmlns:a16="http://schemas.microsoft.com/office/drawing/2014/main" id="{218A5C46-8A1D-4676-BFC6-6245EF71FD70}"/>
              </a:ext>
            </a:extLst>
          </p:cNvPr>
          <p:cNvPicPr>
            <a:picLocks noChangeAspect="1"/>
          </p:cNvPicPr>
          <p:nvPr/>
        </p:nvPicPr>
        <p:blipFill>
          <a:blip r:embed="rId4"/>
          <a:stretch>
            <a:fillRect/>
          </a:stretch>
        </p:blipFill>
        <p:spPr>
          <a:xfrm>
            <a:off x="591963" y="3754648"/>
            <a:ext cx="279401" cy="279401"/>
          </a:xfrm>
          <a:prstGeom prst="rect">
            <a:avLst/>
          </a:prstGeom>
        </p:spPr>
      </p:pic>
      <p:pic>
        <p:nvPicPr>
          <p:cNvPr id="28" name="Imagen 27">
            <a:extLst>
              <a:ext uri="{FF2B5EF4-FFF2-40B4-BE49-F238E27FC236}">
                <a16:creationId xmlns:a16="http://schemas.microsoft.com/office/drawing/2014/main" id="{50032DB7-21B6-4F05-AE80-4F5FB5869E70}"/>
              </a:ext>
            </a:extLst>
          </p:cNvPr>
          <p:cNvPicPr>
            <a:picLocks noChangeAspect="1"/>
          </p:cNvPicPr>
          <p:nvPr/>
        </p:nvPicPr>
        <p:blipFill>
          <a:blip r:embed="rId4"/>
          <a:stretch>
            <a:fillRect/>
          </a:stretch>
        </p:blipFill>
        <p:spPr>
          <a:xfrm>
            <a:off x="588220" y="4052732"/>
            <a:ext cx="279401" cy="279401"/>
          </a:xfrm>
          <a:prstGeom prst="rect">
            <a:avLst/>
          </a:prstGeom>
        </p:spPr>
      </p:pic>
      <p:pic>
        <p:nvPicPr>
          <p:cNvPr id="29" name="Imagen 28">
            <a:extLst>
              <a:ext uri="{FF2B5EF4-FFF2-40B4-BE49-F238E27FC236}">
                <a16:creationId xmlns:a16="http://schemas.microsoft.com/office/drawing/2014/main" id="{FC05DC49-C292-424A-BC04-D2F4C5441F44}"/>
              </a:ext>
            </a:extLst>
          </p:cNvPr>
          <p:cNvPicPr>
            <a:picLocks noChangeAspect="1"/>
          </p:cNvPicPr>
          <p:nvPr/>
        </p:nvPicPr>
        <p:blipFill>
          <a:blip r:embed="rId4"/>
          <a:stretch>
            <a:fillRect/>
          </a:stretch>
        </p:blipFill>
        <p:spPr>
          <a:xfrm>
            <a:off x="588220" y="4320131"/>
            <a:ext cx="279401" cy="279401"/>
          </a:xfrm>
          <a:prstGeom prst="rect">
            <a:avLst/>
          </a:prstGeom>
        </p:spPr>
      </p:pic>
      <p:pic>
        <p:nvPicPr>
          <p:cNvPr id="30" name="Imagen 29">
            <a:extLst>
              <a:ext uri="{FF2B5EF4-FFF2-40B4-BE49-F238E27FC236}">
                <a16:creationId xmlns:a16="http://schemas.microsoft.com/office/drawing/2014/main" id="{CE802A76-487B-4B7B-B147-35EE240F85E9}"/>
              </a:ext>
            </a:extLst>
          </p:cNvPr>
          <p:cNvPicPr>
            <a:picLocks noChangeAspect="1"/>
          </p:cNvPicPr>
          <p:nvPr/>
        </p:nvPicPr>
        <p:blipFill>
          <a:blip r:embed="rId4"/>
          <a:stretch>
            <a:fillRect/>
          </a:stretch>
        </p:blipFill>
        <p:spPr>
          <a:xfrm>
            <a:off x="596762" y="4601929"/>
            <a:ext cx="279401" cy="279401"/>
          </a:xfrm>
          <a:prstGeom prst="rect">
            <a:avLst/>
          </a:prstGeom>
        </p:spPr>
      </p:pic>
      <p:pic>
        <p:nvPicPr>
          <p:cNvPr id="31" name="Imagen 30">
            <a:extLst>
              <a:ext uri="{FF2B5EF4-FFF2-40B4-BE49-F238E27FC236}">
                <a16:creationId xmlns:a16="http://schemas.microsoft.com/office/drawing/2014/main" id="{A124BBAB-279A-412B-AFF4-C3B0B737325B}"/>
              </a:ext>
            </a:extLst>
          </p:cNvPr>
          <p:cNvPicPr>
            <a:picLocks noChangeAspect="1"/>
          </p:cNvPicPr>
          <p:nvPr/>
        </p:nvPicPr>
        <p:blipFill>
          <a:blip r:embed="rId4"/>
          <a:stretch>
            <a:fillRect/>
          </a:stretch>
        </p:blipFill>
        <p:spPr>
          <a:xfrm>
            <a:off x="3101732" y="3399995"/>
            <a:ext cx="279401" cy="279401"/>
          </a:xfrm>
          <a:prstGeom prst="rect">
            <a:avLst/>
          </a:prstGeom>
        </p:spPr>
      </p:pic>
      <p:pic>
        <p:nvPicPr>
          <p:cNvPr id="32" name="Imagen 31">
            <a:extLst>
              <a:ext uri="{FF2B5EF4-FFF2-40B4-BE49-F238E27FC236}">
                <a16:creationId xmlns:a16="http://schemas.microsoft.com/office/drawing/2014/main" id="{D5FD9AD6-702D-4AE8-AE45-B0050178F5C3}"/>
              </a:ext>
            </a:extLst>
          </p:cNvPr>
          <p:cNvPicPr>
            <a:picLocks noChangeAspect="1"/>
          </p:cNvPicPr>
          <p:nvPr/>
        </p:nvPicPr>
        <p:blipFill>
          <a:blip r:embed="rId4"/>
          <a:stretch>
            <a:fillRect/>
          </a:stretch>
        </p:blipFill>
        <p:spPr>
          <a:xfrm>
            <a:off x="3106760" y="3670802"/>
            <a:ext cx="279401" cy="279401"/>
          </a:xfrm>
          <a:prstGeom prst="rect">
            <a:avLst/>
          </a:prstGeom>
        </p:spPr>
      </p:pic>
      <p:pic>
        <p:nvPicPr>
          <p:cNvPr id="33" name="Imagen 32">
            <a:extLst>
              <a:ext uri="{FF2B5EF4-FFF2-40B4-BE49-F238E27FC236}">
                <a16:creationId xmlns:a16="http://schemas.microsoft.com/office/drawing/2014/main" id="{FA51F17A-F4E8-4DB7-8913-4E6F0467E6F5}"/>
              </a:ext>
            </a:extLst>
          </p:cNvPr>
          <p:cNvPicPr>
            <a:picLocks noChangeAspect="1"/>
          </p:cNvPicPr>
          <p:nvPr/>
        </p:nvPicPr>
        <p:blipFill>
          <a:blip r:embed="rId4"/>
          <a:stretch>
            <a:fillRect/>
          </a:stretch>
        </p:blipFill>
        <p:spPr>
          <a:xfrm>
            <a:off x="3111281" y="3933015"/>
            <a:ext cx="279401" cy="279401"/>
          </a:xfrm>
          <a:prstGeom prst="rect">
            <a:avLst/>
          </a:prstGeom>
        </p:spPr>
      </p:pic>
      <p:pic>
        <p:nvPicPr>
          <p:cNvPr id="34" name="Imagen 33">
            <a:extLst>
              <a:ext uri="{FF2B5EF4-FFF2-40B4-BE49-F238E27FC236}">
                <a16:creationId xmlns:a16="http://schemas.microsoft.com/office/drawing/2014/main" id="{476F2262-498A-4FF6-B00C-1D554A23F58E}"/>
              </a:ext>
            </a:extLst>
          </p:cNvPr>
          <p:cNvPicPr>
            <a:picLocks noChangeAspect="1"/>
          </p:cNvPicPr>
          <p:nvPr/>
        </p:nvPicPr>
        <p:blipFill>
          <a:blip r:embed="rId4"/>
          <a:stretch>
            <a:fillRect/>
          </a:stretch>
        </p:blipFill>
        <p:spPr>
          <a:xfrm>
            <a:off x="3102604" y="4213726"/>
            <a:ext cx="279401" cy="279401"/>
          </a:xfrm>
          <a:prstGeom prst="rect">
            <a:avLst/>
          </a:prstGeom>
        </p:spPr>
      </p:pic>
      <p:pic>
        <p:nvPicPr>
          <p:cNvPr id="35" name="Imagen 34">
            <a:extLst>
              <a:ext uri="{FF2B5EF4-FFF2-40B4-BE49-F238E27FC236}">
                <a16:creationId xmlns:a16="http://schemas.microsoft.com/office/drawing/2014/main" id="{E1ED84C5-4732-4803-9A5F-C750145A5ECC}"/>
              </a:ext>
            </a:extLst>
          </p:cNvPr>
          <p:cNvPicPr>
            <a:picLocks noChangeAspect="1"/>
          </p:cNvPicPr>
          <p:nvPr/>
        </p:nvPicPr>
        <p:blipFill>
          <a:blip r:embed="rId4"/>
          <a:stretch>
            <a:fillRect/>
          </a:stretch>
        </p:blipFill>
        <p:spPr>
          <a:xfrm>
            <a:off x="3108895" y="4483799"/>
            <a:ext cx="279401" cy="279401"/>
          </a:xfrm>
          <a:prstGeom prst="rect">
            <a:avLst/>
          </a:prstGeom>
        </p:spPr>
      </p:pic>
      <p:pic>
        <p:nvPicPr>
          <p:cNvPr id="36" name="Imagen 35">
            <a:extLst>
              <a:ext uri="{FF2B5EF4-FFF2-40B4-BE49-F238E27FC236}">
                <a16:creationId xmlns:a16="http://schemas.microsoft.com/office/drawing/2014/main" id="{35088016-2941-4A8C-99DD-6E08B694FB9A}"/>
              </a:ext>
            </a:extLst>
          </p:cNvPr>
          <p:cNvPicPr>
            <a:picLocks noChangeAspect="1"/>
          </p:cNvPicPr>
          <p:nvPr/>
        </p:nvPicPr>
        <p:blipFill>
          <a:blip r:embed="rId4"/>
          <a:stretch>
            <a:fillRect/>
          </a:stretch>
        </p:blipFill>
        <p:spPr>
          <a:xfrm>
            <a:off x="3099597" y="4752829"/>
            <a:ext cx="279401" cy="279401"/>
          </a:xfrm>
          <a:prstGeom prst="rect">
            <a:avLst/>
          </a:prstGeom>
        </p:spPr>
      </p:pic>
      <p:pic>
        <p:nvPicPr>
          <p:cNvPr id="37" name="Imagen 36">
            <a:extLst>
              <a:ext uri="{FF2B5EF4-FFF2-40B4-BE49-F238E27FC236}">
                <a16:creationId xmlns:a16="http://schemas.microsoft.com/office/drawing/2014/main" id="{F1C2E7E9-3F72-4D88-81BD-B27EAABA30B1}"/>
              </a:ext>
            </a:extLst>
          </p:cNvPr>
          <p:cNvPicPr>
            <a:picLocks noChangeAspect="1"/>
          </p:cNvPicPr>
          <p:nvPr/>
        </p:nvPicPr>
        <p:blipFill>
          <a:blip r:embed="rId5"/>
          <a:stretch>
            <a:fillRect/>
          </a:stretch>
        </p:blipFill>
        <p:spPr>
          <a:xfrm>
            <a:off x="8535687" y="1630987"/>
            <a:ext cx="2662357" cy="3538016"/>
          </a:xfrm>
          <a:prstGeom prst="rect">
            <a:avLst/>
          </a:prstGeom>
          <a:ln w="28575">
            <a:solidFill>
              <a:schemeClr val="accent1"/>
            </a:solidFill>
          </a:ln>
          <a:effectLst>
            <a:outerShdw blurRad="292100" dist="139700" dir="2700000" algn="tl" rotWithShape="0">
              <a:srgbClr val="333333">
                <a:alpha val="65000"/>
              </a:srgbClr>
            </a:outerShdw>
          </a:effectLst>
        </p:spPr>
      </p:pic>
      <p:pic>
        <p:nvPicPr>
          <p:cNvPr id="39" name="Imagen 38">
            <a:extLst>
              <a:ext uri="{FF2B5EF4-FFF2-40B4-BE49-F238E27FC236}">
                <a16:creationId xmlns:a16="http://schemas.microsoft.com/office/drawing/2014/main" id="{16B27D82-584D-47FD-84EF-2E3CB9DA63A7}"/>
              </a:ext>
            </a:extLst>
          </p:cNvPr>
          <p:cNvPicPr>
            <a:picLocks noChangeAspect="1"/>
          </p:cNvPicPr>
          <p:nvPr/>
        </p:nvPicPr>
        <p:blipFill rotWithShape="1">
          <a:blip r:embed="rId6"/>
          <a:srcRect t="8750" r="11259" b="21176"/>
          <a:stretch/>
        </p:blipFill>
        <p:spPr>
          <a:xfrm>
            <a:off x="5672781" y="2856322"/>
            <a:ext cx="2662357" cy="3644396"/>
          </a:xfrm>
          <a:prstGeom prst="rect">
            <a:avLst/>
          </a:prstGeom>
          <a:ln w="28575">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2948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776879" y="109122"/>
            <a:ext cx="8841441" cy="923330"/>
          </a:xfrm>
          <a:prstGeom prst="rect">
            <a:avLst/>
          </a:prstGeom>
          <a:noFill/>
        </p:spPr>
        <p:txBody>
          <a:bodyPr wrap="square" rtlCol="0">
            <a:spAutoFit/>
          </a:bodyPr>
          <a:lstStyle/>
          <a:p>
            <a:pPr algn="ctr"/>
            <a:r>
              <a:rPr lang="es-ES" sz="5400" b="1" dirty="0">
                <a:solidFill>
                  <a:schemeClr val="bg1"/>
                </a:solidFill>
              </a:rPr>
              <a:t>LUMINARIAS</a:t>
            </a:r>
            <a:r>
              <a:rPr lang="es-ES" sz="3000" b="1" dirty="0">
                <a:solidFill>
                  <a:schemeClr val="bg1"/>
                </a:solidFill>
              </a:rPr>
              <a:t> </a:t>
            </a:r>
            <a:endParaRPr lang="es-CO" sz="3000" b="1" dirty="0">
              <a:solidFill>
                <a:schemeClr val="bg1"/>
              </a:solidFill>
            </a:endParaRPr>
          </a:p>
        </p:txBody>
      </p:sp>
      <p:sp>
        <p:nvSpPr>
          <p:cNvPr id="2" name="CuadroTexto 1">
            <a:extLst>
              <a:ext uri="{FF2B5EF4-FFF2-40B4-BE49-F238E27FC236}">
                <a16:creationId xmlns:a16="http://schemas.microsoft.com/office/drawing/2014/main" id="{4DD90E67-09A9-4E1E-825B-75A8261FB050}"/>
              </a:ext>
            </a:extLst>
          </p:cNvPr>
          <p:cNvSpPr txBox="1"/>
          <p:nvPr/>
        </p:nvSpPr>
        <p:spPr>
          <a:xfrm>
            <a:off x="1279071" y="2733808"/>
            <a:ext cx="3846285" cy="1754326"/>
          </a:xfrm>
          <a:prstGeom prst="rect">
            <a:avLst/>
          </a:prstGeom>
          <a:noFill/>
        </p:spPr>
        <p:txBody>
          <a:bodyPr wrap="square" rtlCol="0">
            <a:spAutoFit/>
          </a:bodyPr>
          <a:lstStyle/>
          <a:p>
            <a:r>
              <a:rPr lang="es-ES" dirty="0">
                <a:latin typeface="Arial" panose="020B0604020202020204" pitchFamily="34" charset="0"/>
                <a:cs typeface="Arial" panose="020B0604020202020204" pitchFamily="34" charset="0"/>
              </a:rPr>
              <a:t>Vereda Boquerón</a:t>
            </a:r>
          </a:p>
          <a:p>
            <a:r>
              <a:rPr lang="es-ES" dirty="0">
                <a:latin typeface="Arial" panose="020B0604020202020204" pitchFamily="34" charset="0"/>
                <a:cs typeface="Arial" panose="020B0604020202020204" pitchFamily="34" charset="0"/>
              </a:rPr>
              <a:t>Vereda Los Andes sector las Mangas</a:t>
            </a:r>
          </a:p>
          <a:p>
            <a:r>
              <a:rPr lang="es-ES" dirty="0">
                <a:latin typeface="Arial" panose="020B0604020202020204" pitchFamily="34" charset="0"/>
                <a:cs typeface="Arial" panose="020B0604020202020204" pitchFamily="34" charset="0"/>
              </a:rPr>
              <a:t>Vereda Riomanso </a:t>
            </a:r>
          </a:p>
          <a:p>
            <a:r>
              <a:rPr lang="es-ES" dirty="0">
                <a:latin typeface="Arial" panose="020B0604020202020204" pitchFamily="34" charset="0"/>
                <a:cs typeface="Arial" panose="020B0604020202020204" pitchFamily="34" charset="0"/>
              </a:rPr>
              <a:t>Vereda San Pedro</a:t>
            </a:r>
          </a:p>
          <a:p>
            <a:r>
              <a:rPr lang="es-ES" dirty="0">
                <a:latin typeface="Arial" panose="020B0604020202020204" pitchFamily="34" charset="0"/>
                <a:cs typeface="Arial" panose="020B0604020202020204" pitchFamily="34" charset="0"/>
              </a:rPr>
              <a:t>Vereda La Selva </a:t>
            </a:r>
          </a:p>
        </p:txBody>
      </p:sp>
      <p:sp>
        <p:nvSpPr>
          <p:cNvPr id="4" name="CuadroTexto 3">
            <a:extLst>
              <a:ext uri="{FF2B5EF4-FFF2-40B4-BE49-F238E27FC236}">
                <a16:creationId xmlns:a16="http://schemas.microsoft.com/office/drawing/2014/main" id="{4B90E104-DB0E-4488-8E81-2BFD06063122}"/>
              </a:ext>
            </a:extLst>
          </p:cNvPr>
          <p:cNvSpPr txBox="1"/>
          <p:nvPr/>
        </p:nvSpPr>
        <p:spPr>
          <a:xfrm>
            <a:off x="1030514" y="1876700"/>
            <a:ext cx="4572000" cy="1107996"/>
          </a:xfrm>
          <a:prstGeom prst="rect">
            <a:avLst/>
          </a:prstGeom>
          <a:noFill/>
        </p:spPr>
        <p:txBody>
          <a:bodyPr wrap="square" rtlCol="0">
            <a:spAutoFit/>
          </a:bodyPr>
          <a:lstStyle/>
          <a:p>
            <a:r>
              <a:rPr lang="es-ES" sz="2400" b="1" dirty="0"/>
              <a:t>INSTALACION DE LUMINARIAS EN ZONA RURAL: </a:t>
            </a:r>
          </a:p>
          <a:p>
            <a:endParaRPr lang="es-CO" dirty="0"/>
          </a:p>
        </p:txBody>
      </p:sp>
      <p:pic>
        <p:nvPicPr>
          <p:cNvPr id="7" name="Imagen 6">
            <a:extLst>
              <a:ext uri="{FF2B5EF4-FFF2-40B4-BE49-F238E27FC236}">
                <a16:creationId xmlns:a16="http://schemas.microsoft.com/office/drawing/2014/main" id="{EDB9606C-3113-428F-AA13-4CE311A7133C}"/>
              </a:ext>
            </a:extLst>
          </p:cNvPr>
          <p:cNvPicPr>
            <a:picLocks noChangeAspect="1"/>
          </p:cNvPicPr>
          <p:nvPr/>
        </p:nvPicPr>
        <p:blipFill>
          <a:blip r:embed="rId4"/>
          <a:stretch>
            <a:fillRect/>
          </a:stretch>
        </p:blipFill>
        <p:spPr>
          <a:xfrm>
            <a:off x="1030514" y="2745493"/>
            <a:ext cx="279401" cy="279401"/>
          </a:xfrm>
          <a:prstGeom prst="rect">
            <a:avLst/>
          </a:prstGeom>
        </p:spPr>
      </p:pic>
      <p:pic>
        <p:nvPicPr>
          <p:cNvPr id="8" name="Imagen 7">
            <a:extLst>
              <a:ext uri="{FF2B5EF4-FFF2-40B4-BE49-F238E27FC236}">
                <a16:creationId xmlns:a16="http://schemas.microsoft.com/office/drawing/2014/main" id="{AC0CD9C9-8C74-4394-A0A5-EF9762DFCA88}"/>
              </a:ext>
            </a:extLst>
          </p:cNvPr>
          <p:cNvPicPr>
            <a:picLocks noChangeAspect="1"/>
          </p:cNvPicPr>
          <p:nvPr/>
        </p:nvPicPr>
        <p:blipFill>
          <a:blip r:embed="rId4"/>
          <a:stretch>
            <a:fillRect/>
          </a:stretch>
        </p:blipFill>
        <p:spPr>
          <a:xfrm>
            <a:off x="1034143" y="3036579"/>
            <a:ext cx="279401" cy="279401"/>
          </a:xfrm>
          <a:prstGeom prst="rect">
            <a:avLst/>
          </a:prstGeom>
        </p:spPr>
      </p:pic>
      <p:pic>
        <p:nvPicPr>
          <p:cNvPr id="11" name="Imagen 10">
            <a:extLst>
              <a:ext uri="{FF2B5EF4-FFF2-40B4-BE49-F238E27FC236}">
                <a16:creationId xmlns:a16="http://schemas.microsoft.com/office/drawing/2014/main" id="{A5526D48-5F4B-4866-9C5A-E22BDBFB608C}"/>
              </a:ext>
            </a:extLst>
          </p:cNvPr>
          <p:cNvPicPr>
            <a:picLocks noChangeAspect="1"/>
          </p:cNvPicPr>
          <p:nvPr/>
        </p:nvPicPr>
        <p:blipFill>
          <a:blip r:embed="rId4"/>
          <a:stretch>
            <a:fillRect/>
          </a:stretch>
        </p:blipFill>
        <p:spPr>
          <a:xfrm>
            <a:off x="1030514" y="3631620"/>
            <a:ext cx="279401" cy="279401"/>
          </a:xfrm>
          <a:prstGeom prst="rect">
            <a:avLst/>
          </a:prstGeom>
        </p:spPr>
      </p:pic>
      <p:pic>
        <p:nvPicPr>
          <p:cNvPr id="12" name="Imagen 11">
            <a:extLst>
              <a:ext uri="{FF2B5EF4-FFF2-40B4-BE49-F238E27FC236}">
                <a16:creationId xmlns:a16="http://schemas.microsoft.com/office/drawing/2014/main" id="{00ACE782-107B-490D-9ED4-1297AA6F4875}"/>
              </a:ext>
            </a:extLst>
          </p:cNvPr>
          <p:cNvPicPr>
            <a:picLocks noChangeAspect="1"/>
          </p:cNvPicPr>
          <p:nvPr/>
        </p:nvPicPr>
        <p:blipFill>
          <a:blip r:embed="rId4"/>
          <a:stretch>
            <a:fillRect/>
          </a:stretch>
        </p:blipFill>
        <p:spPr>
          <a:xfrm>
            <a:off x="1030514" y="3915134"/>
            <a:ext cx="279401" cy="279401"/>
          </a:xfrm>
          <a:prstGeom prst="rect">
            <a:avLst/>
          </a:prstGeom>
        </p:spPr>
      </p:pic>
      <p:pic>
        <p:nvPicPr>
          <p:cNvPr id="13" name="Imagen 12">
            <a:extLst>
              <a:ext uri="{FF2B5EF4-FFF2-40B4-BE49-F238E27FC236}">
                <a16:creationId xmlns:a16="http://schemas.microsoft.com/office/drawing/2014/main" id="{A2544B3D-BFC1-46F1-8A55-8C003F30056E}"/>
              </a:ext>
            </a:extLst>
          </p:cNvPr>
          <p:cNvPicPr>
            <a:picLocks noChangeAspect="1"/>
          </p:cNvPicPr>
          <p:nvPr/>
        </p:nvPicPr>
        <p:blipFill>
          <a:blip r:embed="rId4"/>
          <a:stretch>
            <a:fillRect/>
          </a:stretch>
        </p:blipFill>
        <p:spPr>
          <a:xfrm>
            <a:off x="1030514" y="4195393"/>
            <a:ext cx="279401" cy="279401"/>
          </a:xfrm>
          <a:prstGeom prst="rect">
            <a:avLst/>
          </a:prstGeom>
        </p:spPr>
      </p:pic>
      <p:pic>
        <p:nvPicPr>
          <p:cNvPr id="14" name="Imagen 13">
            <a:extLst>
              <a:ext uri="{FF2B5EF4-FFF2-40B4-BE49-F238E27FC236}">
                <a16:creationId xmlns:a16="http://schemas.microsoft.com/office/drawing/2014/main" id="{C31CCC2C-41EB-4C4E-8B17-7836E8E29C4C}"/>
              </a:ext>
            </a:extLst>
          </p:cNvPr>
          <p:cNvPicPr>
            <a:picLocks noChangeAspect="1"/>
          </p:cNvPicPr>
          <p:nvPr/>
        </p:nvPicPr>
        <p:blipFill>
          <a:blip r:embed="rId5"/>
          <a:stretch>
            <a:fillRect/>
          </a:stretch>
        </p:blipFill>
        <p:spPr>
          <a:xfrm>
            <a:off x="5486398" y="2885193"/>
            <a:ext cx="2667846" cy="3557127"/>
          </a:xfrm>
          <a:prstGeom prst="rect">
            <a:avLst/>
          </a:prstGeom>
          <a:ln w="28575">
            <a:solidFill>
              <a:srgbClr val="0070C0"/>
            </a:solidFill>
          </a:ln>
          <a:effectLst>
            <a:outerShdw blurRad="292100" dist="139700" dir="2700000" algn="tl" rotWithShape="0">
              <a:srgbClr val="333333">
                <a:alpha val="65000"/>
              </a:srgbClr>
            </a:outerShdw>
          </a:effectLst>
        </p:spPr>
      </p:pic>
      <p:pic>
        <p:nvPicPr>
          <p:cNvPr id="15" name="Imagen 14">
            <a:extLst>
              <a:ext uri="{FF2B5EF4-FFF2-40B4-BE49-F238E27FC236}">
                <a16:creationId xmlns:a16="http://schemas.microsoft.com/office/drawing/2014/main" id="{2281E34B-6369-43D7-973F-CDC9C1774B93}"/>
              </a:ext>
            </a:extLst>
          </p:cNvPr>
          <p:cNvPicPr>
            <a:picLocks noChangeAspect="1"/>
          </p:cNvPicPr>
          <p:nvPr/>
        </p:nvPicPr>
        <p:blipFill>
          <a:blip r:embed="rId6"/>
          <a:stretch>
            <a:fillRect/>
          </a:stretch>
        </p:blipFill>
        <p:spPr>
          <a:xfrm>
            <a:off x="8295096" y="1431056"/>
            <a:ext cx="2617833" cy="3490446"/>
          </a:xfrm>
          <a:prstGeom prst="rect">
            <a:avLst/>
          </a:prstGeom>
          <a:ln w="28575">
            <a:solidFill>
              <a:srgbClr val="0070C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6457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4">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776879" y="109122"/>
            <a:ext cx="8841441" cy="923330"/>
          </a:xfrm>
          <a:prstGeom prst="rect">
            <a:avLst/>
          </a:prstGeom>
          <a:noFill/>
        </p:spPr>
        <p:txBody>
          <a:bodyPr wrap="square" rtlCol="0">
            <a:spAutoFit/>
          </a:bodyPr>
          <a:lstStyle/>
          <a:p>
            <a:pPr algn="ctr"/>
            <a:r>
              <a:rPr lang="es-ES" sz="5400" b="1" dirty="0">
                <a:solidFill>
                  <a:schemeClr val="bg1"/>
                </a:solidFill>
              </a:rPr>
              <a:t>LUMINARIAS</a:t>
            </a:r>
            <a:r>
              <a:rPr lang="es-ES" sz="3000" b="1" dirty="0">
                <a:solidFill>
                  <a:schemeClr val="bg1"/>
                </a:solidFill>
              </a:rPr>
              <a:t> </a:t>
            </a:r>
            <a:endParaRPr lang="es-CO" sz="3000" b="1" dirty="0">
              <a:solidFill>
                <a:schemeClr val="bg1"/>
              </a:solidFill>
            </a:endParaRPr>
          </a:p>
        </p:txBody>
      </p:sp>
      <p:sp>
        <p:nvSpPr>
          <p:cNvPr id="6" name="CuadroTexto 5">
            <a:extLst>
              <a:ext uri="{FF2B5EF4-FFF2-40B4-BE49-F238E27FC236}">
                <a16:creationId xmlns:a16="http://schemas.microsoft.com/office/drawing/2014/main" id="{5E5824CE-5251-4053-965D-6897DE691515}"/>
              </a:ext>
            </a:extLst>
          </p:cNvPr>
          <p:cNvSpPr txBox="1"/>
          <p:nvPr/>
        </p:nvSpPr>
        <p:spPr>
          <a:xfrm>
            <a:off x="979746" y="1394668"/>
            <a:ext cx="5303687" cy="5078313"/>
          </a:xfrm>
          <a:prstGeom prst="rect">
            <a:avLst/>
          </a:prstGeom>
          <a:solidFill>
            <a:schemeClr val="bg1"/>
          </a:solidFill>
        </p:spPr>
        <p:txBody>
          <a:bodyPr wrap="square" rtlCol="0">
            <a:spAutoFit/>
          </a:bodyPr>
          <a:lstStyle/>
          <a:p>
            <a:pPr algn="just"/>
            <a:r>
              <a:rPr lang="es-ES" dirty="0">
                <a:latin typeface="Arial" panose="020B0604020202020204" pitchFamily="34" charset="0"/>
                <a:cs typeface="Arial" panose="020B0604020202020204" pitchFamily="34" charset="0"/>
              </a:rPr>
              <a:t>Contrato 027-2025 </a:t>
            </a:r>
            <a:r>
              <a:rPr lang="es-ES" i="1" dirty="0">
                <a:latin typeface="Arial" panose="020B0604020202020204" pitchFamily="34" charset="0"/>
                <a:cs typeface="Arial" panose="020B0604020202020204" pitchFamily="34" charset="0"/>
              </a:rPr>
              <a:t>“CONTRATAR EL SUMINISTRO DE MATERIALES ELECTRICOS PARA LA MODERNIZACION, REPOSICION E INSTALACION DE ALUMBRADO PUBLICO DEL AREA URBANA Y RURAL DEL MUNICIPIO DE ROVIRA – TOLIMA”</a:t>
            </a:r>
          </a:p>
          <a:p>
            <a:pPr algn="just"/>
            <a:endParaRPr lang="es-ES" dirty="0">
              <a:latin typeface="Arial" panose="020B0604020202020204" pitchFamily="34" charset="0"/>
              <a:cs typeface="Arial" panose="020B0604020202020204" pitchFamily="34" charset="0"/>
            </a:endParaRPr>
          </a:p>
          <a:p>
            <a:pPr algn="just"/>
            <a:r>
              <a:rPr lang="es-CO" b="1" dirty="0">
                <a:latin typeface="Arial" panose="020B0604020202020204" pitchFamily="34" charset="0"/>
                <a:cs typeface="Arial" panose="020B0604020202020204" pitchFamily="34" charset="0"/>
              </a:rPr>
              <a:t>            Cantidad: 120 luminarias </a:t>
            </a:r>
          </a:p>
          <a:p>
            <a:pPr algn="just"/>
            <a:r>
              <a:rPr lang="es-ES" dirty="0">
                <a:latin typeface="Arial" panose="020B0604020202020204" pitchFamily="34" charset="0"/>
                <a:cs typeface="Arial" panose="020B0604020202020204" pitchFamily="34" charset="0"/>
              </a:rPr>
              <a:t>       </a:t>
            </a:r>
          </a:p>
          <a:p>
            <a:pPr algn="just"/>
            <a:r>
              <a:rPr lang="es-ES" dirty="0">
                <a:latin typeface="Arial" panose="020B0604020202020204" pitchFamily="34" charset="0"/>
                <a:cs typeface="Arial" panose="020B0604020202020204" pitchFamily="34" charset="0"/>
              </a:rPr>
              <a:t>Contrato 047-2025 </a:t>
            </a:r>
            <a:r>
              <a:rPr lang="es-ES" i="1" dirty="0">
                <a:latin typeface="Arial" panose="020B0604020202020204" pitchFamily="34" charset="0"/>
                <a:cs typeface="Arial" panose="020B0604020202020204" pitchFamily="34" charset="0"/>
              </a:rPr>
              <a:t>“CONTRATAR EL SUMINISTRO DE MATERIALES ELECTRICOS PARA LA MODERNIZACION, REPOSICION E INSTALACION DE ALUMBRADO PUBLICO DEL AREA URBANA Y RURAL DEL MUNICIPIO DE ROVIRA – TOLIMA”</a:t>
            </a:r>
          </a:p>
          <a:p>
            <a:pPr algn="just"/>
            <a:endParaRPr lang="es-ES" dirty="0">
              <a:latin typeface="Arial" panose="020B0604020202020204" pitchFamily="34" charset="0"/>
              <a:cs typeface="Arial" panose="020B0604020202020204" pitchFamily="34" charset="0"/>
            </a:endParaRPr>
          </a:p>
          <a:p>
            <a:pPr algn="just"/>
            <a:r>
              <a:rPr lang="es-ES" b="1" dirty="0">
                <a:latin typeface="Arial" panose="020B0604020202020204" pitchFamily="34" charset="0"/>
                <a:cs typeface="Arial" panose="020B0604020202020204" pitchFamily="34" charset="0"/>
              </a:rPr>
              <a:t>            Cantidad: 230 luminarias </a:t>
            </a:r>
          </a:p>
          <a:p>
            <a:pPr algn="just"/>
            <a:r>
              <a:rPr lang="es-ES" b="1" dirty="0">
                <a:latin typeface="Arial" panose="020B0604020202020204" pitchFamily="34" charset="0"/>
                <a:cs typeface="Arial" panose="020B0604020202020204" pitchFamily="34" charset="0"/>
              </a:rPr>
              <a:t>            </a:t>
            </a:r>
          </a:p>
        </p:txBody>
      </p:sp>
      <p:sp>
        <p:nvSpPr>
          <p:cNvPr id="2" name="Flecha: a la derecha 1">
            <a:extLst>
              <a:ext uri="{FF2B5EF4-FFF2-40B4-BE49-F238E27FC236}">
                <a16:creationId xmlns:a16="http://schemas.microsoft.com/office/drawing/2014/main" id="{A3A2A11D-0856-46F1-A70F-6D67CF4D4A43}"/>
              </a:ext>
            </a:extLst>
          </p:cNvPr>
          <p:cNvSpPr/>
          <p:nvPr/>
        </p:nvSpPr>
        <p:spPr>
          <a:xfrm>
            <a:off x="1145519" y="3429000"/>
            <a:ext cx="478972" cy="159657"/>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0EA6EDAA-895C-4D0A-9427-2384C30A8BFB}"/>
              </a:ext>
            </a:extLst>
          </p:cNvPr>
          <p:cNvSpPr txBox="1"/>
          <p:nvPr/>
        </p:nvSpPr>
        <p:spPr>
          <a:xfrm>
            <a:off x="6741154" y="2750344"/>
            <a:ext cx="4777557" cy="2031325"/>
          </a:xfrm>
          <a:prstGeom prst="rect">
            <a:avLst/>
          </a:prstGeom>
          <a:solidFill>
            <a:schemeClr val="accent1">
              <a:lumMod val="20000"/>
              <a:lumOff val="80000"/>
            </a:schemeClr>
          </a:solidFill>
        </p:spPr>
        <p:txBody>
          <a:bodyPr wrap="square" rtlCol="0">
            <a:spAutoFit/>
          </a:bodyPr>
          <a:lstStyle/>
          <a:p>
            <a:r>
              <a:rPr lang="es-ES" dirty="0">
                <a:latin typeface="Arial" panose="020B0604020202020204" pitchFamily="34" charset="0"/>
                <a:cs typeface="Arial" panose="020B0604020202020204" pitchFamily="34" charset="0"/>
              </a:rPr>
              <a:t>Total de Luminarias nuevas instaladas : </a:t>
            </a:r>
            <a:r>
              <a:rPr lang="es-ES" b="1" dirty="0">
                <a:latin typeface="Arial" panose="020B0604020202020204" pitchFamily="34" charset="0"/>
                <a:cs typeface="Arial" panose="020B0604020202020204" pitchFamily="34" charset="0"/>
              </a:rPr>
              <a:t>124</a:t>
            </a:r>
          </a:p>
          <a:p>
            <a:endParaRPr lang="es-ES" b="1"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Total de luminarias con mantenimiento: </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Total Barrios beneficiados sector Rural: </a:t>
            </a:r>
            <a:r>
              <a:rPr lang="es-ES" b="1" dirty="0">
                <a:latin typeface="Arial" panose="020B0604020202020204" pitchFamily="34" charset="0"/>
                <a:cs typeface="Arial" panose="020B0604020202020204" pitchFamily="34" charset="0"/>
              </a:rPr>
              <a:t>15</a:t>
            </a:r>
            <a:r>
              <a:rPr lang="es-ES" dirty="0">
                <a:latin typeface="Arial" panose="020B0604020202020204" pitchFamily="34" charset="0"/>
                <a:cs typeface="Arial" panose="020B0604020202020204" pitchFamily="34" charset="0"/>
              </a:rPr>
              <a:t> </a:t>
            </a:r>
          </a:p>
          <a:p>
            <a:endParaRPr lang="es-ES" dirty="0">
              <a:latin typeface="Arial" panose="020B0604020202020204" pitchFamily="34" charset="0"/>
              <a:cs typeface="Arial" panose="020B0604020202020204" pitchFamily="34" charset="0"/>
            </a:endParaRPr>
          </a:p>
          <a:p>
            <a:r>
              <a:rPr lang="es-ES" dirty="0">
                <a:latin typeface="Arial" panose="020B0604020202020204" pitchFamily="34" charset="0"/>
                <a:cs typeface="Arial" panose="020B0604020202020204" pitchFamily="34" charset="0"/>
              </a:rPr>
              <a:t>Total veredas beneficiadas: </a:t>
            </a:r>
            <a:r>
              <a:rPr lang="es-ES" b="1" dirty="0">
                <a:latin typeface="Arial" panose="020B0604020202020204" pitchFamily="34" charset="0"/>
                <a:cs typeface="Arial" panose="020B0604020202020204" pitchFamily="34" charset="0"/>
              </a:rPr>
              <a:t>6</a:t>
            </a:r>
            <a:endParaRPr lang="es-CO" b="1" dirty="0">
              <a:latin typeface="Arial" panose="020B0604020202020204" pitchFamily="34" charset="0"/>
              <a:cs typeface="Arial" panose="020B0604020202020204" pitchFamily="34" charset="0"/>
            </a:endParaRPr>
          </a:p>
        </p:txBody>
      </p:sp>
      <p:sp>
        <p:nvSpPr>
          <p:cNvPr id="12" name="Flecha: a la derecha 11">
            <a:extLst>
              <a:ext uri="{FF2B5EF4-FFF2-40B4-BE49-F238E27FC236}">
                <a16:creationId xmlns:a16="http://schemas.microsoft.com/office/drawing/2014/main" id="{56E9BC7F-908E-40CD-AFD0-34C909CFB16D}"/>
              </a:ext>
            </a:extLst>
          </p:cNvPr>
          <p:cNvSpPr/>
          <p:nvPr/>
        </p:nvSpPr>
        <p:spPr>
          <a:xfrm>
            <a:off x="1158274" y="5905341"/>
            <a:ext cx="478972" cy="159657"/>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685379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675279" y="186344"/>
            <a:ext cx="8841441" cy="769441"/>
          </a:xfrm>
          <a:prstGeom prst="rect">
            <a:avLst/>
          </a:prstGeom>
          <a:noFill/>
        </p:spPr>
        <p:txBody>
          <a:bodyPr wrap="square" rtlCol="0">
            <a:spAutoFit/>
          </a:bodyPr>
          <a:lstStyle/>
          <a:p>
            <a:pPr algn="ctr"/>
            <a:r>
              <a:rPr lang="es-ES" sz="4400" b="1" dirty="0">
                <a:solidFill>
                  <a:schemeClr val="bg1"/>
                </a:solidFill>
              </a:rPr>
              <a:t>ALUMBRADO NAVIDEÑO  </a:t>
            </a:r>
            <a:endParaRPr lang="es-CO" sz="4400" b="1" dirty="0">
              <a:solidFill>
                <a:schemeClr val="bg1"/>
              </a:solidFill>
            </a:endParaRPr>
          </a:p>
        </p:txBody>
      </p:sp>
      <p:pic>
        <p:nvPicPr>
          <p:cNvPr id="1030" name="Picture 6" descr="Puede ser una imagen de iluminación">
            <a:extLst>
              <a:ext uri="{FF2B5EF4-FFF2-40B4-BE49-F238E27FC236}">
                <a16:creationId xmlns:a16="http://schemas.microsoft.com/office/drawing/2014/main" id="{CBAF4AC7-A019-46D5-B1E2-C1E93231CE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051" y="1367941"/>
            <a:ext cx="4157536" cy="2338614"/>
          </a:xfrm>
          <a:prstGeom prst="rect">
            <a:avLst/>
          </a:prstGeom>
          <a:ln w="28575">
            <a:solidFill>
              <a:srgbClr val="0070C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88279591-19C1-4666-8B27-22BC7778DFBE}"/>
              </a:ext>
            </a:extLst>
          </p:cNvPr>
          <p:cNvSpPr txBox="1"/>
          <p:nvPr/>
        </p:nvSpPr>
        <p:spPr>
          <a:xfrm>
            <a:off x="5913945" y="1721396"/>
            <a:ext cx="5558971" cy="3970318"/>
          </a:xfrm>
          <a:prstGeom prst="rect">
            <a:avLst/>
          </a:prstGeom>
          <a:noFill/>
        </p:spPr>
        <p:txBody>
          <a:bodyPr wrap="square" rtlCol="0">
            <a:spAutoFit/>
          </a:bodyPr>
          <a:lstStyle/>
          <a:p>
            <a:pPr algn="just"/>
            <a:r>
              <a:rPr lang="es-ES" i="1" dirty="0">
                <a:latin typeface="Arial" panose="020B0604020202020204" pitchFamily="34" charset="0"/>
                <a:cs typeface="Arial" panose="020B0604020202020204" pitchFamily="34" charset="0"/>
              </a:rPr>
              <a:t>Contrato 043-2025 “CONTRATAR LA PRESTACIÓN DE SERVICIOS DE ALQUILER, RESTAURACIÓN, MANTENIMIENTO, INSTALACIÓN, PUESTA EN MARCHA Y DESMONTE DEL ALUMBRADO NAVIDEÑO EN ESPACIOS PÚBLICOS DEL MUNICIPIO DE ROVIRA, TOLIMA, EN EL MARCO DEL CONVENIO INTERADMINISTRATIVO No. 003 DE 2025 SUSCRITO CON EL MUNICIPIO DE ROVIRA, TOLIMA”.</a:t>
            </a:r>
          </a:p>
          <a:p>
            <a:endParaRPr lang="es-ES" dirty="0"/>
          </a:p>
          <a:p>
            <a:r>
              <a:rPr lang="es-ES" dirty="0"/>
              <a:t>Valor total:                          $ 71.000.000</a:t>
            </a:r>
          </a:p>
          <a:p>
            <a:r>
              <a:rPr lang="es-ES" dirty="0"/>
              <a:t>Aporte Alcaldía:                 $ 30.000.000</a:t>
            </a:r>
          </a:p>
          <a:p>
            <a:r>
              <a:rPr lang="es-ES" dirty="0"/>
              <a:t>Aporte EMSPUROVIRA:    $ 41.000.000</a:t>
            </a:r>
          </a:p>
          <a:p>
            <a:endParaRPr lang="es-ES" dirty="0"/>
          </a:p>
        </p:txBody>
      </p:sp>
      <p:pic>
        <p:nvPicPr>
          <p:cNvPr id="2050" name="Picture 2" descr="Puede ser una imagen de árbol de Navidad, iluminación y texto que dice &quot;G FEL NA MIDAD&quot;">
            <a:extLst>
              <a:ext uri="{FF2B5EF4-FFF2-40B4-BE49-F238E27FC236}">
                <a16:creationId xmlns:a16="http://schemas.microsoft.com/office/drawing/2014/main" id="{C84532A6-E496-4FC1-A00F-1DF2E73BD0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0023" y="3802436"/>
            <a:ext cx="3518430" cy="2638823"/>
          </a:xfrm>
          <a:prstGeom prst="rect">
            <a:avLst/>
          </a:prstGeom>
          <a:ln w="28575">
            <a:solidFill>
              <a:srgbClr val="0070C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820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 name="Rectángulo 81">
            <a:extLst>
              <a:ext uri="{FF2B5EF4-FFF2-40B4-BE49-F238E27FC236}">
                <a16:creationId xmlns:a16="http://schemas.microsoft.com/office/drawing/2014/main" id="{AEEC0FA2-A814-4827-B468-69D8FBCFA1C8}"/>
              </a:ext>
            </a:extLst>
          </p:cNvPr>
          <p:cNvSpPr/>
          <p:nvPr/>
        </p:nvSpPr>
        <p:spPr>
          <a:xfrm>
            <a:off x="-1629" y="793002"/>
            <a:ext cx="1587884" cy="325567"/>
          </a:xfrm>
          <a:prstGeom prst="rect">
            <a:avLst/>
          </a:prstGeom>
          <a:solidFill>
            <a:srgbClr val="E3C9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95"/>
          </a:p>
        </p:txBody>
      </p:sp>
      <p:pic>
        <p:nvPicPr>
          <p:cNvPr id="10" name="Imagen 9">
            <a:extLst>
              <a:ext uri="{FF2B5EF4-FFF2-40B4-BE49-F238E27FC236}">
                <a16:creationId xmlns:a16="http://schemas.microsoft.com/office/drawing/2014/main" id="{2483F5E8-1EF2-4291-B2DA-96F3E3B19864}"/>
              </a:ext>
            </a:extLst>
          </p:cNvPr>
          <p:cNvPicPr/>
          <p:nvPr/>
        </p:nvPicPr>
        <p:blipFill>
          <a:blip r:embed="rId3">
            <a:extLst>
              <a:ext uri="{28A0092B-C50C-407E-A947-70E740481C1C}">
                <a14:useLocalDpi xmlns:a14="http://schemas.microsoft.com/office/drawing/2010/main" val="0"/>
              </a:ext>
            </a:extLst>
          </a:blip>
          <a:stretch>
            <a:fillRect/>
          </a:stretch>
        </p:blipFill>
        <p:spPr>
          <a:xfrm>
            <a:off x="10098741" y="5405718"/>
            <a:ext cx="2093259" cy="1452282"/>
          </a:xfrm>
          <a:prstGeom prst="rect">
            <a:avLst/>
          </a:prstGeom>
        </p:spPr>
      </p:pic>
      <p:sp>
        <p:nvSpPr>
          <p:cNvPr id="3" name="CuadroTexto 2">
            <a:extLst>
              <a:ext uri="{FF2B5EF4-FFF2-40B4-BE49-F238E27FC236}">
                <a16:creationId xmlns:a16="http://schemas.microsoft.com/office/drawing/2014/main" id="{5714B327-E3C4-4AEA-9E24-DD9C5490102A}"/>
              </a:ext>
            </a:extLst>
          </p:cNvPr>
          <p:cNvSpPr txBox="1"/>
          <p:nvPr/>
        </p:nvSpPr>
        <p:spPr>
          <a:xfrm>
            <a:off x="1675279" y="186344"/>
            <a:ext cx="8841441" cy="769441"/>
          </a:xfrm>
          <a:prstGeom prst="rect">
            <a:avLst/>
          </a:prstGeom>
          <a:noFill/>
        </p:spPr>
        <p:txBody>
          <a:bodyPr wrap="square" rtlCol="0">
            <a:spAutoFit/>
          </a:bodyPr>
          <a:lstStyle/>
          <a:p>
            <a:pPr algn="ctr"/>
            <a:r>
              <a:rPr lang="es-ES" sz="4400" b="1" dirty="0">
                <a:solidFill>
                  <a:schemeClr val="bg1"/>
                </a:solidFill>
              </a:rPr>
              <a:t>ALUMBRADO NAVIDEÑO  </a:t>
            </a:r>
            <a:endParaRPr lang="es-CO" sz="4400" b="1" dirty="0">
              <a:solidFill>
                <a:schemeClr val="bg1"/>
              </a:solidFill>
            </a:endParaRPr>
          </a:p>
        </p:txBody>
      </p:sp>
      <p:pic>
        <p:nvPicPr>
          <p:cNvPr id="1028" name="Picture 4" descr="Puede ser una imagen de iluminación, árbol de Navidad y texto">
            <a:extLst>
              <a:ext uri="{FF2B5EF4-FFF2-40B4-BE49-F238E27FC236}">
                <a16:creationId xmlns:a16="http://schemas.microsoft.com/office/drawing/2014/main" id="{E03CF711-E225-4750-9563-4FB4133C23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986" y="2235199"/>
            <a:ext cx="3621577" cy="2716183"/>
          </a:xfrm>
          <a:prstGeom prst="rect">
            <a:avLst/>
          </a:prstGeom>
          <a:ln w="28575">
            <a:solidFill>
              <a:srgbClr val="0070C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6" descr="Puede ser una imagen de templo">
            <a:extLst>
              <a:ext uri="{FF2B5EF4-FFF2-40B4-BE49-F238E27FC236}">
                <a16:creationId xmlns:a16="http://schemas.microsoft.com/office/drawing/2014/main" id="{3721FE3E-27AB-4C43-A6F9-D89E9FFDC3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34262" y="2235200"/>
            <a:ext cx="3621577" cy="2716183"/>
          </a:xfrm>
          <a:prstGeom prst="rect">
            <a:avLst/>
          </a:prstGeom>
          <a:ln w="28575">
            <a:solidFill>
              <a:srgbClr val="0070C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21BDAFC2-13F6-48F0-B525-153925C50BC8}"/>
              </a:ext>
            </a:extLst>
          </p:cNvPr>
          <p:cNvPicPr>
            <a:picLocks noChangeAspect="1"/>
          </p:cNvPicPr>
          <p:nvPr/>
        </p:nvPicPr>
        <p:blipFill>
          <a:blip r:embed="rId6"/>
          <a:stretch>
            <a:fillRect/>
          </a:stretch>
        </p:blipFill>
        <p:spPr>
          <a:xfrm>
            <a:off x="4253329" y="2235199"/>
            <a:ext cx="3621578" cy="2716183"/>
          </a:xfrm>
          <a:prstGeom prst="rect">
            <a:avLst/>
          </a:prstGeom>
          <a:ln w="28575">
            <a:solidFill>
              <a:srgbClr val="0070C0"/>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634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38DC506-4767-4F84-91F2-86B7D8705952}"/>
              </a:ext>
            </a:extLst>
          </p:cNvPr>
          <p:cNvSpPr txBox="1"/>
          <p:nvPr/>
        </p:nvSpPr>
        <p:spPr>
          <a:xfrm>
            <a:off x="1209865" y="1876235"/>
            <a:ext cx="10030968" cy="2646878"/>
          </a:xfrm>
          <a:prstGeom prst="rect">
            <a:avLst/>
          </a:prstGeom>
          <a:noFill/>
        </p:spPr>
        <p:txBody>
          <a:bodyPr wrap="square" rtlCol="0">
            <a:spAutoFit/>
          </a:bodyPr>
          <a:lstStyle/>
          <a:p>
            <a:pPr algn="ctr"/>
            <a:r>
              <a:rPr lang="es-MX" sz="16600" dirty="0">
                <a:solidFill>
                  <a:srgbClr val="0F8A37"/>
                </a:solidFill>
                <a:latin typeface="Britannic Bold" panose="020B0903060703020204" pitchFamily="34" charset="0"/>
              </a:rPr>
              <a:t>GRACIAS</a:t>
            </a:r>
            <a:endParaRPr lang="es-CO" sz="16600" dirty="0">
              <a:solidFill>
                <a:srgbClr val="0F8A37"/>
              </a:solidFill>
              <a:latin typeface="Britannic Bold" panose="020B0903060703020204" pitchFamily="34" charset="0"/>
            </a:endParaRPr>
          </a:p>
        </p:txBody>
      </p:sp>
      <p:sp>
        <p:nvSpPr>
          <p:cNvPr id="3" name="CuadroTexto 2">
            <a:extLst>
              <a:ext uri="{FF2B5EF4-FFF2-40B4-BE49-F238E27FC236}">
                <a16:creationId xmlns:a16="http://schemas.microsoft.com/office/drawing/2014/main" id="{54403EB2-D7D9-44AE-B886-9D0C07DE7949}"/>
              </a:ext>
            </a:extLst>
          </p:cNvPr>
          <p:cNvSpPr txBox="1"/>
          <p:nvPr/>
        </p:nvSpPr>
        <p:spPr>
          <a:xfrm>
            <a:off x="2168127" y="4229100"/>
            <a:ext cx="7855745" cy="954107"/>
          </a:xfrm>
          <a:prstGeom prst="rect">
            <a:avLst/>
          </a:prstGeom>
          <a:noFill/>
        </p:spPr>
        <p:txBody>
          <a:bodyPr wrap="square" rtlCol="0">
            <a:spAutoFit/>
          </a:bodyPr>
          <a:lstStyle/>
          <a:p>
            <a:pPr algn="ctr"/>
            <a:r>
              <a:rPr lang="es-ES" sz="2800" b="1" i="1" dirty="0"/>
              <a:t>“Lo que tu mente imagina, tu vida lo atrae.  </a:t>
            </a:r>
          </a:p>
          <a:p>
            <a:pPr algn="ctr"/>
            <a:r>
              <a:rPr lang="es-ES" sz="2800" b="1" i="1" dirty="0"/>
              <a:t>Piensa en positivo”</a:t>
            </a:r>
            <a:endParaRPr lang="es-CO" sz="2800" b="1" i="1" dirty="0"/>
          </a:p>
        </p:txBody>
      </p:sp>
    </p:spTree>
    <p:extLst>
      <p:ext uri="{BB962C8B-B14F-4D97-AF65-F5344CB8AC3E}">
        <p14:creationId xmlns:p14="http://schemas.microsoft.com/office/powerpoint/2010/main" val="428845194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12397</TotalTime>
  <Words>1013</Words>
  <Application>Microsoft Office PowerPoint</Application>
  <PresentationFormat>Panorámica</PresentationFormat>
  <Paragraphs>149</Paragraphs>
  <Slides>23</Slides>
  <Notes>6</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23</vt:i4>
      </vt:variant>
    </vt:vector>
  </HeadingPairs>
  <TitlesOfParts>
    <vt:vector size="33" baseType="lpstr">
      <vt:lpstr>Arial</vt:lpstr>
      <vt:lpstr>Arial Narrow</vt:lpstr>
      <vt:lpstr>Britannic Bold</vt:lpstr>
      <vt:lpstr>Calibri</vt:lpstr>
      <vt:lpstr>Calibri Light</vt:lpstr>
      <vt:lpstr>Gotham Light</vt:lpstr>
      <vt:lpstr>Poppins</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324</cp:revision>
  <cp:lastPrinted>2025-12-26T19:14:00Z</cp:lastPrinted>
  <dcterms:created xsi:type="dcterms:W3CDTF">2024-07-09T20:10:02Z</dcterms:created>
  <dcterms:modified xsi:type="dcterms:W3CDTF">2026-01-21T15:16:12Z</dcterms:modified>
</cp:coreProperties>
</file>